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454" r:id="rId2"/>
    <p:sldId id="738" r:id="rId3"/>
    <p:sldId id="1149" r:id="rId4"/>
    <p:sldId id="1095" r:id="rId5"/>
    <p:sldId id="1132" r:id="rId6"/>
    <p:sldId id="1153" r:id="rId7"/>
    <p:sldId id="1155" r:id="rId8"/>
    <p:sldId id="1195" r:id="rId9"/>
    <p:sldId id="1148" r:id="rId10"/>
    <p:sldId id="1151" r:id="rId11"/>
    <p:sldId id="1131" r:id="rId12"/>
    <p:sldId id="1200" r:id="rId13"/>
    <p:sldId id="1201" r:id="rId14"/>
    <p:sldId id="1158" r:id="rId15"/>
    <p:sldId id="1209" r:id="rId16"/>
    <p:sldId id="1159" r:id="rId17"/>
    <p:sldId id="1162" r:id="rId18"/>
    <p:sldId id="1157" r:id="rId19"/>
    <p:sldId id="1161" r:id="rId20"/>
    <p:sldId id="1164" r:id="rId21"/>
    <p:sldId id="1163" r:id="rId22"/>
    <p:sldId id="1166" r:id="rId23"/>
    <p:sldId id="1160" r:id="rId24"/>
    <p:sldId id="1203" r:id="rId25"/>
    <p:sldId id="76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034" autoAdjust="0"/>
  </p:normalViewPr>
  <p:slideViewPr>
    <p:cSldViewPr snapToGrid="0">
      <p:cViewPr varScale="1">
        <p:scale>
          <a:sx n="83" d="100"/>
          <a:sy n="83" d="100"/>
        </p:scale>
        <p:origin x="15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F12EE-B9D6-4FA5-9F53-5795C1DAC156}" type="datetimeFigureOut">
              <a:rPr lang="en-AU" smtClean="0"/>
              <a:t>21/12/2022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B933C-53E3-40AD-8F57-40FFEB108415}" type="slidenum">
              <a:rPr lang="en-AU" smtClean="0"/>
              <a:t>‹#›</a:t>
            </a:fld>
            <a:endParaRPr lang="en-AU"/>
          </a:p>
        </p:txBody>
      </p:sp>
    </p:spTree>
    <p:extLst>
      <p:ext uri="{BB962C8B-B14F-4D97-AF65-F5344CB8AC3E}">
        <p14:creationId xmlns:p14="http://schemas.microsoft.com/office/powerpoint/2010/main" val="457219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28F6417-E8AF-1742-BAF1-7C1F757C9E47}" type="slidenum">
              <a:rPr lang="en-US" smtClean="0"/>
              <a:pPr/>
              <a:t>1</a:t>
            </a:fld>
            <a:endParaRPr lang="en-US" dirty="0"/>
          </a:p>
        </p:txBody>
      </p:sp>
    </p:spTree>
    <p:extLst>
      <p:ext uri="{BB962C8B-B14F-4D97-AF65-F5344CB8AC3E}">
        <p14:creationId xmlns:p14="http://schemas.microsoft.com/office/powerpoint/2010/main" val="229783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https://www.abc.net.au/news/2020-03-18/israel-enables-spy-services-to-track-coronavirus-patients/12066256 </a:t>
            </a:r>
          </a:p>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11</a:t>
            </a:fld>
            <a:endParaRPr lang="en-AU"/>
          </a:p>
        </p:txBody>
      </p:sp>
    </p:spTree>
    <p:extLst>
      <p:ext uri="{BB962C8B-B14F-4D97-AF65-F5344CB8AC3E}">
        <p14:creationId xmlns:p14="http://schemas.microsoft.com/office/powerpoint/2010/main" val="3217043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12</a:t>
            </a:fld>
            <a:endParaRPr lang="en-AU"/>
          </a:p>
        </p:txBody>
      </p:sp>
    </p:spTree>
    <p:extLst>
      <p:ext uri="{BB962C8B-B14F-4D97-AF65-F5344CB8AC3E}">
        <p14:creationId xmlns:p14="http://schemas.microsoft.com/office/powerpoint/2010/main" val="928194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13</a:t>
            </a:fld>
            <a:endParaRPr lang="en-AU"/>
          </a:p>
        </p:txBody>
      </p:sp>
    </p:spTree>
    <p:extLst>
      <p:ext uri="{BB962C8B-B14F-4D97-AF65-F5344CB8AC3E}">
        <p14:creationId xmlns:p14="http://schemas.microsoft.com/office/powerpoint/2010/main" val="310189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16</a:t>
            </a:fld>
            <a:endParaRPr lang="en-AU"/>
          </a:p>
        </p:txBody>
      </p:sp>
    </p:spTree>
    <p:extLst>
      <p:ext uri="{BB962C8B-B14F-4D97-AF65-F5344CB8AC3E}">
        <p14:creationId xmlns:p14="http://schemas.microsoft.com/office/powerpoint/2010/main" val="314453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AU"/>
              <a:t>Click to edit Master title style</a:t>
            </a:r>
            <a:endParaRPr kumimoji="0" lang="en-US"/>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AU"/>
              <a:t>Click to edit Master subtitle style</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40021285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6635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AU"/>
              <a:t>Click to edit Master title style</a:t>
            </a:r>
            <a:endParaRPr kumimoji="0" lang="en-US"/>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520796" y="6377460"/>
            <a:ext cx="511520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8857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12192000" cy="6866467"/>
          </a:xfrm>
          <a:prstGeom prst="rect">
            <a:avLst/>
          </a:prstGeom>
        </p:spPr>
      </p:pic>
      <p:pic>
        <p:nvPicPr>
          <p:cNvPr id="8" name="Picture 7"/>
          <p:cNvPicPr>
            <a:picLocks noChangeAspect="1"/>
          </p:cNvPicPr>
          <p:nvPr userDrawn="1"/>
        </p:nvPicPr>
        <p:blipFill>
          <a:blip r:embed="rId3"/>
          <a:stretch>
            <a:fillRect/>
          </a:stretch>
        </p:blipFill>
        <p:spPr>
          <a:xfrm>
            <a:off x="8357446" y="5346700"/>
            <a:ext cx="3275753"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820" y="528709"/>
            <a:ext cx="10899999" cy="4354227"/>
          </a:xfrm>
          <a:prstGeom prst="rect">
            <a:avLst/>
          </a:prstGeom>
        </p:spPr>
      </p:pic>
      <p:sp>
        <p:nvSpPr>
          <p:cNvPr id="11" name="Text Placeholder 9"/>
          <p:cNvSpPr>
            <a:spLocks noGrp="1"/>
          </p:cNvSpPr>
          <p:nvPr>
            <p:ph type="body" sz="quarter" idx="13" hasCustomPrompt="1"/>
          </p:nvPr>
        </p:nvSpPr>
        <p:spPr>
          <a:xfrm>
            <a:off x="393700" y="1042390"/>
            <a:ext cx="6934201" cy="1324139"/>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406400" y="3564291"/>
            <a:ext cx="5511800" cy="1239760"/>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10265834" y="0"/>
            <a:ext cx="1926167" cy="2882900"/>
          </a:xfrm>
          <a:prstGeom prst="rect">
            <a:avLst/>
          </a:prstGeom>
          <a:noFill/>
          <a:ln w="9525">
            <a:noFill/>
            <a:miter lim="800000"/>
            <a:headEnd/>
            <a:tailEnd/>
          </a:ln>
        </p:spPr>
      </p:pic>
    </p:spTree>
    <p:extLst>
      <p:ext uri="{BB962C8B-B14F-4D97-AF65-F5344CB8AC3E}">
        <p14:creationId xmlns:p14="http://schemas.microsoft.com/office/powerpoint/2010/main" val="153783568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5"/>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Rectangle 8"/>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9"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518584" y="1647825"/>
            <a:ext cx="11190816"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411285754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658672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5498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AU"/>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93545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8016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949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698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929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AU"/>
              <a:t>Click to edit Master title style</a:t>
            </a:r>
            <a:endParaRPr kumimoji="0" lang="en-US"/>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325945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AU"/>
              <a:t>Click to edit Master title style</a:t>
            </a:r>
            <a:endParaRPr kumimoji="0" lang="en-US"/>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endParaRPr lang="en-US" dirty="0"/>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11119104" y="1170432"/>
            <a:ext cx="978485" cy="201168"/>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65937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AU"/>
              <a:t>Click to edit Master title style</a:t>
            </a:r>
            <a:endParaRPr kumimoji="0" lang="en-US"/>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12/21/2022</a:t>
            </a:fld>
            <a:endParaRPr lang="en-US" dirty="0"/>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extLst>
      <p:ext uri="{BB962C8B-B14F-4D97-AF65-F5344CB8AC3E}">
        <p14:creationId xmlns:p14="http://schemas.microsoft.com/office/powerpoint/2010/main" val="35761659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89" r:id="rId14"/>
  </p:sldLayoutIdLst>
  <p:hf hdr="0" ft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hyperlink" Target="https://www.rogerclarke.com/"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9.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9.png"/><Relationship Id="rId5" Type="http://schemas.openxmlformats.org/officeDocument/2006/relationships/image" Target="../media/image29.png"/><Relationship Id="rId4"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9.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9.png"/><Relationship Id="rId5" Type="http://schemas.openxmlformats.org/officeDocument/2006/relationships/hyperlink" Target="https://hbswk.hbs.edu/item/lessons-from-ibm-in-nazi-germany" TargetMode="Externa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9.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41.jp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9.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156C-8FA6-A24D-9D15-563042024672}"/>
              </a:ext>
            </a:extLst>
          </p:cNvPr>
          <p:cNvSpPr>
            <a:spLocks noGrp="1"/>
          </p:cNvSpPr>
          <p:nvPr>
            <p:ph type="ctrTitle"/>
          </p:nvPr>
        </p:nvSpPr>
        <p:spPr>
          <a:xfrm>
            <a:off x="215900" y="3449770"/>
            <a:ext cx="11273046" cy="865622"/>
          </a:xfrm>
        </p:spPr>
        <p:txBody>
          <a:bodyPr/>
          <a:lstStyle/>
          <a:p>
            <a:pPr algn="ctr"/>
            <a:r>
              <a:rPr lang="en-US" b="1" dirty="0">
                <a:solidFill>
                  <a:schemeClr val="tx1"/>
                </a:solidFill>
                <a:highlight>
                  <a:srgbClr val="00FFFF"/>
                </a:highlight>
              </a:rPr>
              <a:t>Privacy</a:t>
            </a:r>
          </a:p>
        </p:txBody>
      </p:sp>
      <p:sp>
        <p:nvSpPr>
          <p:cNvPr id="6" name="Subtitle 2">
            <a:extLst>
              <a:ext uri="{FF2B5EF4-FFF2-40B4-BE49-F238E27FC236}">
                <a16:creationId xmlns:a16="http://schemas.microsoft.com/office/drawing/2014/main" id="{F9DF6029-3EEB-494A-B698-5101DB5B52D6}"/>
              </a:ext>
            </a:extLst>
          </p:cNvPr>
          <p:cNvSpPr txBox="1">
            <a:spLocks/>
          </p:cNvSpPr>
          <p:nvPr/>
        </p:nvSpPr>
        <p:spPr>
          <a:xfrm>
            <a:off x="718928" y="2036060"/>
            <a:ext cx="7152861" cy="432811"/>
          </a:xfrm>
          <a:prstGeom prst="rect">
            <a:avLst/>
          </a:prstGeom>
        </p:spPr>
        <p:txBody>
          <a:bodyPr vert="horz" wrap="square" lIns="91440" tIns="45720" rIns="91440" bIns="45720" rtlCol="0" anchor="t" anchorCtr="0">
            <a:spAutoFit/>
          </a:bodyPr>
          <a:lstStyle>
            <a:lvl1pPr marL="0" indent="0" algn="l" defTabSz="914400" rtl="0" eaLnBrk="1" latinLnBrk="0" hangingPunct="1">
              <a:lnSpc>
                <a:spcPts val="2860"/>
              </a:lnSpc>
              <a:spcBef>
                <a:spcPts val="1000"/>
              </a:spcBef>
              <a:spcAft>
                <a:spcPts val="0"/>
              </a:spcAft>
              <a:buFont typeface="Arial" panose="020B0604020202020204" pitchFamily="34" charset="0"/>
              <a:buNone/>
              <a:defRPr sz="2400" b="0" i="0" kern="1200" cap="none" baseline="0">
                <a:solidFill>
                  <a:srgbClr val="000000"/>
                </a:solidFill>
                <a:latin typeface="Barlow Light" pitchFamily="2" charset="77"/>
                <a:ea typeface="DIN 2014 Light" panose="020B0404020202020204" pitchFamily="34" charset="77"/>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b="0" i="0" u="none"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School of Business, Law and Entrepreneurship</a:t>
            </a:r>
          </a:p>
        </p:txBody>
      </p:sp>
      <p:pic>
        <p:nvPicPr>
          <p:cNvPr id="8" name="Picture 7" descr="A picture containing text&#10;&#10;Description automatically generated">
            <a:extLst>
              <a:ext uri="{FF2B5EF4-FFF2-40B4-BE49-F238E27FC236}">
                <a16:creationId xmlns:a16="http://schemas.microsoft.com/office/drawing/2014/main" id="{5F1F376F-4964-4C99-B9D3-3631E71A7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43" y="104149"/>
            <a:ext cx="7850777" cy="1644302"/>
          </a:xfrm>
          <a:prstGeom prst="rect">
            <a:avLst/>
          </a:prstGeom>
        </p:spPr>
      </p:pic>
      <p:sp>
        <p:nvSpPr>
          <p:cNvPr id="10" name="TextBox 9">
            <a:extLst>
              <a:ext uri="{FF2B5EF4-FFF2-40B4-BE49-F238E27FC236}">
                <a16:creationId xmlns:a16="http://schemas.microsoft.com/office/drawing/2014/main" id="{5D86ED0F-0526-4FF5-871A-BC5094F1D0CF}"/>
              </a:ext>
            </a:extLst>
          </p:cNvPr>
          <p:cNvSpPr txBox="1"/>
          <p:nvPr/>
        </p:nvSpPr>
        <p:spPr>
          <a:xfrm>
            <a:off x="470543" y="5724323"/>
            <a:ext cx="8279918" cy="584775"/>
          </a:xfrm>
          <a:prstGeom prst="rect">
            <a:avLst/>
          </a:prstGeom>
          <a:noFill/>
        </p:spPr>
        <p:txBody>
          <a:bodyPr wrap="square" rtlCol="0">
            <a:spAutoFit/>
          </a:bodyPr>
          <a:lstStyle/>
          <a:p>
            <a:r>
              <a:rPr lang="en-AU" sz="3200" dirty="0"/>
              <a:t>Online Learning Materiel: Week 4 Presentation 1</a:t>
            </a:r>
          </a:p>
        </p:txBody>
      </p:sp>
      <p:pic>
        <p:nvPicPr>
          <p:cNvPr id="4" name="Audio 3">
            <a:hlinkClick r:id="" action="ppaction://media"/>
            <a:extLst>
              <a:ext uri="{FF2B5EF4-FFF2-40B4-BE49-F238E27FC236}">
                <a16:creationId xmlns:a16="http://schemas.microsoft.com/office/drawing/2014/main" id="{98F473BC-E3B0-4A82-B873-DED47FAC92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17892232"/>
      </p:ext>
    </p:extLst>
  </p:cSld>
  <p:clrMapOvr>
    <a:masterClrMapping/>
  </p:clrMapOvr>
  <mc:AlternateContent xmlns:mc="http://schemas.openxmlformats.org/markup-compatibility/2006">
    <mc:Choice xmlns:p14="http://schemas.microsoft.com/office/powerpoint/2010/main" Requires="p14">
      <p:transition spd="slow" p14:dur="2000" advTm="65501"/>
    </mc:Choice>
    <mc:Fallback>
      <p:transition spd="slow" advTm="65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Can you name the Global Privacy Gurus</a:t>
            </a:r>
            <a:r>
              <a:rPr lang="en-US" sz="3600" dirty="0">
                <a:solidFill>
                  <a:srgbClr val="FF0000"/>
                </a:solidFill>
                <a:latin typeface="Arial" charset="0"/>
                <a:ea typeface="ＭＳ Ｐゴシック"/>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728649"/>
          </a:xfrm>
          <a:prstGeom prst="rect">
            <a:avLst/>
          </a:prstGeom>
          <a:noFill/>
        </p:spPr>
        <p:txBody>
          <a:bodyPr wrap="square" rtlCol="0">
            <a:spAutoFit/>
          </a:bodyPr>
          <a:lstStyle/>
          <a:p>
            <a:pPr marL="285750" indent="-285750" fontAlgn="base">
              <a:lnSpc>
                <a:spcPct val="150000"/>
              </a:lnSpc>
              <a:spcBef>
                <a:spcPct val="0"/>
              </a:spcBef>
              <a:spcAft>
                <a:spcPct val="0"/>
              </a:spcAft>
              <a:buFont typeface="Wingdings" panose="05000000000000000000" pitchFamily="2" charset="2"/>
              <a:buChar char="§"/>
            </a:pPr>
            <a:r>
              <a:rPr lang="en-US" sz="2000" dirty="0">
                <a:highlight>
                  <a:srgbClr val="00FF00"/>
                </a:highlight>
                <a:latin typeface="Corbel Light" panose="020B0303020204020204" pitchFamily="34" charset="0"/>
                <a:ea typeface="ＭＳ Ｐゴシック"/>
                <a:cs typeface="Arial"/>
              </a:rPr>
              <a:t>Professor Roger Clarke</a:t>
            </a:r>
            <a:r>
              <a:rPr lang="en-US" sz="2000" dirty="0">
                <a:latin typeface="Corbel Light" panose="020B0303020204020204" pitchFamily="34" charset="0"/>
                <a:ea typeface="ＭＳ Ｐゴシック"/>
                <a:cs typeface="Arial"/>
              </a:rPr>
              <a:t> (</a:t>
            </a:r>
            <a:r>
              <a:rPr lang="en-US" sz="2000" dirty="0">
                <a:solidFill>
                  <a:prstClr val="black"/>
                </a:solidFill>
                <a:latin typeface="Corbel Light" panose="020B0303020204020204" pitchFamily="34" charset="0"/>
                <a:ea typeface="ＭＳ Ｐゴシック"/>
                <a:cs typeface="Arial"/>
              </a:rPr>
              <a:t>Xamax </a:t>
            </a:r>
            <a:r>
              <a:rPr lang="en-US" sz="2000" dirty="0">
                <a:solidFill>
                  <a:prstClr val="black"/>
                </a:solidFill>
                <a:latin typeface="Corbel Light" panose="020B0303020204020204" pitchFamily="34" charset="0"/>
                <a:ea typeface="ＭＳ Ｐゴシック"/>
                <a:cs typeface="Arial"/>
                <a:hlinkClick r:id="rId4"/>
              </a:rPr>
              <a:t>https://www.rogerclarke.com/</a:t>
            </a:r>
            <a:r>
              <a:rPr lang="en-US" sz="2000" dirty="0">
                <a:solidFill>
                  <a:prstClr val="black"/>
                </a:solidFill>
                <a:latin typeface="Corbel Light" panose="020B0303020204020204" pitchFamily="34" charset="0"/>
                <a:ea typeface="ＭＳ Ｐゴシック"/>
                <a:cs typeface="Arial"/>
              </a:rPr>
              <a:t>)</a:t>
            </a:r>
          </a:p>
          <a:p>
            <a:pPr marL="285750" indent="-285750" fontAlgn="base">
              <a:lnSpc>
                <a:spcPct val="150000"/>
              </a:lnSpc>
              <a:spcBef>
                <a:spcPct val="0"/>
              </a:spcBef>
              <a:spcAft>
                <a:spcPct val="0"/>
              </a:spcAft>
              <a:buFont typeface="Wingdings" panose="05000000000000000000" pitchFamily="2" charset="2"/>
              <a:buChar char="§"/>
            </a:pPr>
            <a:r>
              <a:rPr lang="en-US" sz="2000" dirty="0">
                <a:highlight>
                  <a:srgbClr val="00FF00"/>
                </a:highlight>
                <a:latin typeface="Corbel Light" panose="020B0303020204020204" pitchFamily="34" charset="0"/>
                <a:ea typeface="ＭＳ Ｐゴシック"/>
                <a:cs typeface="Arial"/>
              </a:rPr>
              <a:t>Dr Ann Cavoukian</a:t>
            </a:r>
            <a:r>
              <a:rPr lang="en-US" sz="2000" dirty="0">
                <a:latin typeface="Corbel Light" panose="020B0303020204020204" pitchFamily="34" charset="0"/>
                <a:ea typeface="ＭＳ Ｐゴシック"/>
                <a:cs typeface="Arial"/>
              </a:rPr>
              <a:t>, Information </a:t>
            </a:r>
            <a:r>
              <a:rPr lang="en-US" sz="2000" dirty="0">
                <a:solidFill>
                  <a:prstClr val="black"/>
                </a:solidFill>
                <a:latin typeface="Corbel Light" panose="020B0303020204020204" pitchFamily="34" charset="0"/>
                <a:ea typeface="ＭＳ Ｐゴシック"/>
                <a:cs typeface="Arial"/>
              </a:rPr>
              <a:t>and Privacy Commissioner for the Canadian province of Ontario, Privacy by Design (PbD)</a:t>
            </a:r>
          </a:p>
          <a:p>
            <a:pPr marL="285750" indent="-285750" fontAlgn="base">
              <a:lnSpc>
                <a:spcPct val="150000"/>
              </a:lnSpc>
              <a:spcBef>
                <a:spcPct val="0"/>
              </a:spcBef>
              <a:spcAft>
                <a:spcPct val="0"/>
              </a:spcAft>
              <a:buFont typeface="Wingdings" panose="05000000000000000000" pitchFamily="2" charset="2"/>
              <a:buChar char="§"/>
            </a:pPr>
            <a:r>
              <a:rPr lang="en-US" sz="2000" dirty="0">
                <a:highlight>
                  <a:srgbClr val="00FF00"/>
                </a:highlight>
                <a:latin typeface="Corbel Light" panose="020B0303020204020204" pitchFamily="34" charset="0"/>
                <a:ea typeface="ＭＳ Ｐゴシック"/>
                <a:cs typeface="Arial"/>
              </a:rPr>
              <a:t>Professor Katina Michael</a:t>
            </a:r>
            <a:r>
              <a:rPr lang="en-US" sz="2000" dirty="0">
                <a:latin typeface="Corbel Light" panose="020B0303020204020204" pitchFamily="34" charset="0"/>
                <a:ea typeface="ＭＳ Ｐゴシック"/>
                <a:cs typeface="Arial"/>
              </a:rPr>
              <a:t> </a:t>
            </a:r>
            <a:r>
              <a:rPr lang="en-US" sz="2000" dirty="0">
                <a:solidFill>
                  <a:prstClr val="black"/>
                </a:solidFill>
                <a:latin typeface="Corbel Light" panose="020B0303020204020204" pitchFamily="34" charset="0"/>
                <a:ea typeface="ＭＳ Ｐゴシック"/>
                <a:cs typeface="Arial"/>
              </a:rPr>
              <a:t>(Arizona State University)</a:t>
            </a:r>
          </a:p>
          <a:p>
            <a:pPr marL="285750" indent="-285750" fontAlgn="base">
              <a:lnSpc>
                <a:spcPct val="150000"/>
              </a:lnSpc>
              <a:spcBef>
                <a:spcPct val="0"/>
              </a:spcBef>
              <a:spcAft>
                <a:spcPct val="0"/>
              </a:spcAft>
              <a:buFont typeface="Wingdings" panose="05000000000000000000" pitchFamily="2" charset="2"/>
              <a:buChar char="§"/>
            </a:pPr>
            <a:r>
              <a:rPr lang="en-US" sz="2000" dirty="0">
                <a:highlight>
                  <a:srgbClr val="00FF00"/>
                </a:highlight>
                <a:latin typeface="Corbel Light" panose="020B0303020204020204" pitchFamily="34" charset="0"/>
                <a:ea typeface="ＭＳ Ｐゴシック"/>
                <a:cs typeface="Arial"/>
              </a:rPr>
              <a:t>Dr MG Michael</a:t>
            </a:r>
            <a:r>
              <a:rPr lang="en-US" sz="2000" dirty="0">
                <a:solidFill>
                  <a:prstClr val="black"/>
                </a:solidFill>
                <a:latin typeface="Corbel Light" panose="020B0303020204020204" pitchFamily="34" charset="0"/>
                <a:ea typeface="ＭＳ Ｐゴシック"/>
                <a:cs typeface="Arial"/>
              </a:rPr>
              <a:t> (University of Wollongong)</a:t>
            </a:r>
          </a:p>
          <a:p>
            <a:pPr marL="285750" indent="-285750" fontAlgn="base">
              <a:lnSpc>
                <a:spcPct val="150000"/>
              </a:lnSpc>
              <a:spcBef>
                <a:spcPct val="0"/>
              </a:spcBef>
              <a:spcAft>
                <a:spcPct val="0"/>
              </a:spcAft>
              <a:buFont typeface="Wingdings" panose="05000000000000000000" pitchFamily="2" charset="2"/>
              <a:buChar char="§"/>
            </a:pPr>
            <a:r>
              <a:rPr lang="en-US" sz="2000" dirty="0">
                <a:highlight>
                  <a:srgbClr val="00FF00"/>
                </a:highlight>
                <a:latin typeface="Corbel Light" panose="020B0303020204020204" pitchFamily="34" charset="0"/>
                <a:ea typeface="ＭＳ Ｐゴシック"/>
                <a:cs typeface="Arial"/>
              </a:rPr>
              <a:t>Dr Jennifer King</a:t>
            </a:r>
            <a:r>
              <a:rPr lang="en-US" sz="2000" dirty="0">
                <a:solidFill>
                  <a:prstClr val="black"/>
                </a:solidFill>
                <a:latin typeface="Corbel Light" panose="020B0303020204020204" pitchFamily="34" charset="0"/>
                <a:ea typeface="ＭＳ Ｐゴシック"/>
                <a:cs typeface="Arial"/>
              </a:rPr>
              <a:t> (Stanford)</a:t>
            </a:r>
          </a:p>
          <a:p>
            <a:pPr marL="285750" indent="-285750" fontAlgn="base">
              <a:lnSpc>
                <a:spcPct val="150000"/>
              </a:lnSpc>
              <a:spcBef>
                <a:spcPct val="0"/>
              </a:spcBef>
              <a:spcAft>
                <a:spcPct val="0"/>
              </a:spcAft>
              <a:buFont typeface="Wingdings" panose="05000000000000000000" pitchFamily="2" charset="2"/>
              <a:buChar char="§"/>
            </a:pPr>
            <a:r>
              <a:rPr lang="en-US" sz="2000" dirty="0">
                <a:highlight>
                  <a:srgbClr val="00FF00"/>
                </a:highlight>
                <a:latin typeface="Corbel Light" panose="020B0303020204020204" pitchFamily="34" charset="0"/>
                <a:ea typeface="ＭＳ Ｐゴシック"/>
                <a:cs typeface="Arial"/>
              </a:rPr>
              <a:t>Giovanni Buttarelli</a:t>
            </a:r>
            <a:r>
              <a:rPr lang="en-US" sz="2000" dirty="0">
                <a:solidFill>
                  <a:prstClr val="black"/>
                </a:solidFill>
                <a:latin typeface="Corbel Light" panose="020B0303020204020204" pitchFamily="34" charset="0"/>
                <a:ea typeface="ＭＳ Ｐゴシック"/>
                <a:cs typeface="Arial"/>
              </a:rPr>
              <a:t>, European Data Protection Supervisor</a:t>
            </a:r>
          </a:p>
          <a:p>
            <a:pPr marL="285750" indent="-285750" fontAlgn="base">
              <a:lnSpc>
                <a:spcPct val="150000"/>
              </a:lnSpc>
              <a:spcBef>
                <a:spcPct val="0"/>
              </a:spcBef>
              <a:spcAft>
                <a:spcPct val="0"/>
              </a:spcAft>
              <a:buFont typeface="Wingdings" panose="05000000000000000000" pitchFamily="2" charset="2"/>
              <a:buChar char="§"/>
            </a:pPr>
            <a:r>
              <a:rPr lang="en-US" sz="2000" dirty="0">
                <a:highlight>
                  <a:srgbClr val="00FF00"/>
                </a:highlight>
                <a:latin typeface="Corbel Light" panose="020B0303020204020204" pitchFamily="34" charset="0"/>
                <a:ea typeface="ＭＳ Ｐゴシック"/>
                <a:cs typeface="Arial"/>
              </a:rPr>
              <a:t>Professor Evan Selinger</a:t>
            </a:r>
            <a:r>
              <a:rPr lang="en-US" sz="2000" dirty="0">
                <a:solidFill>
                  <a:schemeClr val="bg1"/>
                </a:solidFill>
                <a:latin typeface="Corbel Light" panose="020B0303020204020204" pitchFamily="34" charset="0"/>
                <a:ea typeface="ＭＳ Ｐゴシック"/>
                <a:cs typeface="Arial"/>
              </a:rPr>
              <a:t> </a:t>
            </a:r>
            <a:r>
              <a:rPr lang="en-US" sz="2000" dirty="0">
                <a:solidFill>
                  <a:prstClr val="black"/>
                </a:solidFill>
                <a:latin typeface="Corbel Light" panose="020B0303020204020204" pitchFamily="34" charset="0"/>
                <a:ea typeface="ＭＳ Ｐゴシック"/>
                <a:cs typeface="Arial"/>
              </a:rPr>
              <a:t>(Rochester Institute of Technology) @EvanSelinger </a:t>
            </a:r>
          </a:p>
        </p:txBody>
      </p:sp>
      <p:pic>
        <p:nvPicPr>
          <p:cNvPr id="2" name="Audio 1">
            <a:hlinkClick r:id="" action="ppaction://media"/>
            <a:extLst>
              <a:ext uri="{FF2B5EF4-FFF2-40B4-BE49-F238E27FC236}">
                <a16:creationId xmlns:a16="http://schemas.microsoft.com/office/drawing/2014/main" id="{2A6D0AED-21F4-46C4-873E-B16B21C38C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99640362"/>
      </p:ext>
    </p:extLst>
  </p:cSld>
  <p:clrMapOvr>
    <a:masterClrMapping/>
  </p:clrMapOvr>
  <mc:AlternateContent xmlns:mc="http://schemas.openxmlformats.org/markup-compatibility/2006">
    <mc:Choice xmlns:p14="http://schemas.microsoft.com/office/powerpoint/2010/main" Requires="p14">
      <p:transition spd="slow" p14:dur="2000" advTm="25874"/>
    </mc:Choice>
    <mc:Fallback>
      <p:transition spd="slow" advTm="25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in the age of COVID-19</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5" name="Picture 4">
            <a:extLst>
              <a:ext uri="{FF2B5EF4-FFF2-40B4-BE49-F238E27FC236}">
                <a16:creationId xmlns:a16="http://schemas.microsoft.com/office/drawing/2014/main" id="{E58AFE18-F3B5-487A-A29B-D6D06EA11CE2}"/>
              </a:ext>
            </a:extLst>
          </p:cNvPr>
          <p:cNvPicPr>
            <a:picLocks noChangeAspect="1"/>
          </p:cNvPicPr>
          <p:nvPr/>
        </p:nvPicPr>
        <p:blipFill>
          <a:blip r:embed="rId5"/>
          <a:stretch>
            <a:fillRect/>
          </a:stretch>
        </p:blipFill>
        <p:spPr>
          <a:xfrm>
            <a:off x="520701" y="1843447"/>
            <a:ext cx="3035299" cy="2516190"/>
          </a:xfrm>
          <a:prstGeom prst="rect">
            <a:avLst/>
          </a:prstGeom>
          <a:ln>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4200A759-22ED-4D5D-AFCD-CF5D9A3D93E9}"/>
              </a:ext>
            </a:extLst>
          </p:cNvPr>
          <p:cNvSpPr txBox="1"/>
          <p:nvPr/>
        </p:nvSpPr>
        <p:spPr>
          <a:xfrm>
            <a:off x="4330700" y="3751593"/>
            <a:ext cx="7518400" cy="1891287"/>
          </a:xfrm>
          <a:prstGeom prst="rect">
            <a:avLst/>
          </a:prstGeom>
          <a:noFill/>
        </p:spPr>
        <p:txBody>
          <a:bodyPr wrap="square" rtlCol="0">
            <a:spAutoFit/>
          </a:bodyPr>
          <a:lstStyle/>
          <a:p>
            <a:pPr>
              <a:lnSpc>
                <a:spcPct val="150000"/>
              </a:lnSpc>
            </a:pPr>
            <a:r>
              <a:rPr lang="en-US" sz="2000" i="1" dirty="0">
                <a:solidFill>
                  <a:srgbClr val="FF0000"/>
                </a:solidFill>
                <a:latin typeface="Corbel Light" panose="020B0303020204020204" pitchFamily="34" charset="0"/>
                <a:cs typeface="Arial" panose="020B0604020202020204" pitchFamily="34" charset="0"/>
              </a:rPr>
              <a:t>While legal safeguards exist in most democracies to protect digital privacy, the danger of the coronavirus could quickly compel policymakers to override them. </a:t>
            </a:r>
            <a:r>
              <a:rPr lang="en-US" sz="2000" i="1" dirty="0">
                <a:latin typeface="Corbel Light" panose="020B0303020204020204" pitchFamily="34" charset="0"/>
                <a:cs typeface="Arial" panose="020B0604020202020204" pitchFamily="34" charset="0"/>
              </a:rPr>
              <a:t>On Friday, the European Union's Data Protection Authority cautiously endorsed </a:t>
            </a:r>
            <a:r>
              <a:rPr lang="en-US" sz="2000" i="1" dirty="0">
                <a:solidFill>
                  <a:srgbClr val="FF0000"/>
                </a:solidFill>
                <a:latin typeface="Corbel Light" panose="020B0303020204020204" pitchFamily="34" charset="0"/>
                <a:cs typeface="Arial" panose="020B0604020202020204" pitchFamily="34" charset="0"/>
              </a:rPr>
              <a:t>putting privacy on pause</a:t>
            </a:r>
            <a:r>
              <a:rPr lang="en-US" sz="2000" i="1" dirty="0">
                <a:latin typeface="Corbel Light" panose="020B0303020204020204" pitchFamily="34" charset="0"/>
                <a:cs typeface="Arial" panose="020B0604020202020204" pitchFamily="34" charset="0"/>
              </a:rPr>
              <a:t> during the public health emergency.</a:t>
            </a:r>
            <a:endParaRPr lang="en-AU" sz="2000" i="1" dirty="0">
              <a:latin typeface="Corbel Light" panose="020B03030202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A1FE7FD-5EA5-4D43-9C24-E3C2AE64F70C}"/>
              </a:ext>
            </a:extLst>
          </p:cNvPr>
          <p:cNvSpPr txBox="1"/>
          <p:nvPr/>
        </p:nvSpPr>
        <p:spPr>
          <a:xfrm>
            <a:off x="4330700" y="1703747"/>
            <a:ext cx="7251699" cy="1881990"/>
          </a:xfrm>
          <a:prstGeom prst="rect">
            <a:avLst/>
          </a:prstGeom>
          <a:noFill/>
        </p:spPr>
        <p:txBody>
          <a:bodyPr wrap="square" rtlCol="0">
            <a:spAutoFit/>
          </a:bodyPr>
          <a:lstStyle/>
          <a:p>
            <a:pPr>
              <a:lnSpc>
                <a:spcPct val="150000"/>
              </a:lnSpc>
              <a:spcBef>
                <a:spcPts val="1200"/>
              </a:spcBef>
              <a:spcAft>
                <a:spcPts val="1200"/>
              </a:spcAft>
            </a:pPr>
            <a:r>
              <a:rPr lang="en-US" sz="2000" dirty="0">
                <a:latin typeface="Corbel Light" panose="020B0303020204020204" pitchFamily="34" charset="0"/>
                <a:cs typeface="Arial" panose="020B0604020202020204" pitchFamily="34" charset="0"/>
              </a:rPr>
              <a:t>Europeans are closely examining the South Korean model of contact tracing, which involves the use of personal information such as immigration, public transportation and credit-card records in addition to location-tracking GPS data.</a:t>
            </a:r>
            <a:endParaRPr lang="en-AU" sz="2000" dirty="0">
              <a:latin typeface="Corbel Light" panose="020B0303020204020204" pitchFamily="34" charset="0"/>
              <a:cs typeface="Arial" panose="020B0604020202020204" pitchFamily="34" charset="0"/>
            </a:endParaRPr>
          </a:p>
        </p:txBody>
      </p:sp>
      <p:pic>
        <p:nvPicPr>
          <p:cNvPr id="1026" name="Picture 2" descr="Kansas Introduces the COVID-19 Contact Tracing Privacy Act | 2020-06-09 |  Security Magazine">
            <a:extLst>
              <a:ext uri="{FF2B5EF4-FFF2-40B4-BE49-F238E27FC236}">
                <a16:creationId xmlns:a16="http://schemas.microsoft.com/office/drawing/2014/main" id="{442B456E-5CE2-4333-B0C4-108443787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701" y="4564245"/>
            <a:ext cx="3080638" cy="187843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FD71EC22-7131-4FF2-AE30-32BBBA740B9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30807270"/>
      </p:ext>
    </p:extLst>
  </p:cSld>
  <p:clrMapOvr>
    <a:masterClrMapping/>
  </p:clrMapOvr>
  <mc:AlternateContent xmlns:mc="http://schemas.openxmlformats.org/markup-compatibility/2006">
    <mc:Choice xmlns:p14="http://schemas.microsoft.com/office/powerpoint/2010/main" Requires="p14">
      <p:transition spd="slow" p14:dur="2000" advTm="61430"/>
    </mc:Choice>
    <mc:Fallback>
      <p:transition spd="slow" advTm="61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in the age of COVID-19</a:t>
            </a:r>
            <a:r>
              <a:rPr kumimoji="0" lang="en-US" sz="3600" b="0" i="0" u="none" strike="noStrike" kern="1200" cap="none" spc="0" normalizeH="0" baseline="0" noProof="0" dirty="0">
                <a:ln>
                  <a:noFill/>
                </a:ln>
                <a:solidFill>
                  <a:schemeClr val="bg1"/>
                </a:solidFill>
                <a:effectLst/>
                <a:uLnTx/>
                <a:uFillTx/>
                <a:latin typeface="Arial" charset="0"/>
                <a:ea typeface="ＭＳ Ｐゴシック"/>
                <a:cs typeface="+mn-cs"/>
              </a:rPr>
              <a:t> /2</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22530" name="Picture 2">
            <a:extLst>
              <a:ext uri="{FF2B5EF4-FFF2-40B4-BE49-F238E27FC236}">
                <a16:creationId xmlns:a16="http://schemas.microsoft.com/office/drawing/2014/main" id="{90D40C36-267D-444F-87E9-7ABC6E5BB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925638"/>
            <a:ext cx="1127760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BFCDEA70-A307-41CB-B967-5E208722A4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2735586"/>
      </p:ext>
    </p:extLst>
  </p:cSld>
  <p:clrMapOvr>
    <a:masterClrMapping/>
  </p:clrMapOvr>
  <mc:AlternateContent xmlns:mc="http://schemas.openxmlformats.org/markup-compatibility/2006">
    <mc:Choice xmlns:p14="http://schemas.microsoft.com/office/powerpoint/2010/main" Requires="p14">
      <p:transition spd="slow" p14:dur="2000" advTm="19537"/>
    </mc:Choice>
    <mc:Fallback>
      <p:transition spd="slow" advTm="19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in the age of COVID-19 /3</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24578" name="Picture 2">
            <a:extLst>
              <a:ext uri="{FF2B5EF4-FFF2-40B4-BE49-F238E27FC236}">
                <a16:creationId xmlns:a16="http://schemas.microsoft.com/office/drawing/2014/main" id="{BE2833AB-5E89-43B3-BDAB-906EB60E3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5678" y="1516566"/>
            <a:ext cx="6364986" cy="5341434"/>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4E3998BE-0A81-49B5-8D48-8E300DE038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0389" y="2974907"/>
            <a:ext cx="1981200" cy="1466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DC3BE1-0984-4F21-A098-68BC53CF0E7A}"/>
              </a:ext>
            </a:extLst>
          </p:cNvPr>
          <p:cNvSpPr txBox="1"/>
          <p:nvPr/>
        </p:nvSpPr>
        <p:spPr>
          <a:xfrm>
            <a:off x="869489" y="2390132"/>
            <a:ext cx="3683000" cy="584775"/>
          </a:xfrm>
          <a:prstGeom prst="rect">
            <a:avLst/>
          </a:prstGeom>
          <a:noFill/>
        </p:spPr>
        <p:txBody>
          <a:bodyPr wrap="square" rtlCol="0">
            <a:spAutoFit/>
          </a:bodyPr>
          <a:lstStyle/>
          <a:p>
            <a:r>
              <a:rPr lang="en-AU" sz="3200" dirty="0">
                <a:solidFill>
                  <a:schemeClr val="bg1"/>
                </a:solidFill>
                <a:highlight>
                  <a:srgbClr val="FF0000"/>
                </a:highlight>
                <a:latin typeface="Arial" panose="020B0604020202020204" pitchFamily="34" charset="0"/>
                <a:cs typeface="Arial" panose="020B0604020202020204" pitchFamily="34" charset="0"/>
              </a:rPr>
              <a:t>P GUARD, Tunisia</a:t>
            </a:r>
          </a:p>
        </p:txBody>
      </p:sp>
      <p:pic>
        <p:nvPicPr>
          <p:cNvPr id="2" name="Audio 1">
            <a:hlinkClick r:id="" action="ppaction://media"/>
            <a:extLst>
              <a:ext uri="{FF2B5EF4-FFF2-40B4-BE49-F238E27FC236}">
                <a16:creationId xmlns:a16="http://schemas.microsoft.com/office/drawing/2014/main" id="{2603416B-F862-4FA7-9792-E119636F3F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89662245"/>
      </p:ext>
    </p:extLst>
  </p:cSld>
  <p:clrMapOvr>
    <a:masterClrMapping/>
  </p:clrMapOvr>
  <mc:AlternateContent xmlns:mc="http://schemas.openxmlformats.org/markup-compatibility/2006">
    <mc:Choice xmlns:p14="http://schemas.microsoft.com/office/powerpoint/2010/main" Requires="p14">
      <p:transition spd="slow" p14:dur="2000" advTm="31169"/>
    </mc:Choice>
    <mc:Fallback>
      <p:transition spd="slow" advTm="31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What does privacy mean to you</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5" name="Picture 4">
            <a:extLst>
              <a:ext uri="{FF2B5EF4-FFF2-40B4-BE49-F238E27FC236}">
                <a16:creationId xmlns:a16="http://schemas.microsoft.com/office/drawing/2014/main" id="{E213A322-DE07-4D02-9C02-FA1F68B9A959}"/>
              </a:ext>
            </a:extLst>
          </p:cNvPr>
          <p:cNvPicPr>
            <a:picLocks noChangeAspect="1"/>
          </p:cNvPicPr>
          <p:nvPr/>
        </p:nvPicPr>
        <p:blipFill>
          <a:blip r:embed="rId4"/>
          <a:stretch>
            <a:fillRect/>
          </a:stretch>
        </p:blipFill>
        <p:spPr>
          <a:xfrm>
            <a:off x="12700" y="1585912"/>
            <a:ext cx="12192000" cy="4920025"/>
          </a:xfrm>
          <a:prstGeom prst="rect">
            <a:avLst/>
          </a:prstGeom>
        </p:spPr>
      </p:pic>
      <p:pic>
        <p:nvPicPr>
          <p:cNvPr id="2" name="Audio 1">
            <a:hlinkClick r:id="" action="ppaction://media"/>
            <a:extLst>
              <a:ext uri="{FF2B5EF4-FFF2-40B4-BE49-F238E27FC236}">
                <a16:creationId xmlns:a16="http://schemas.microsoft.com/office/drawing/2014/main" id="{12077A94-C179-4606-AD80-BDC558C1A5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62456853"/>
      </p:ext>
    </p:extLst>
  </p:cSld>
  <p:clrMapOvr>
    <a:masterClrMapping/>
  </p:clrMapOvr>
  <mc:AlternateContent xmlns:mc="http://schemas.openxmlformats.org/markup-compatibility/2006">
    <mc:Choice xmlns:p14="http://schemas.microsoft.com/office/powerpoint/2010/main" Requires="p14">
      <p:transition spd="slow" p14:dur="2000" advTm="61585"/>
    </mc:Choice>
    <mc:Fallback>
      <p:transition spd="slow" advTm="61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Search the Web for a </a:t>
            </a:r>
            <a:r>
              <a:rPr kumimoji="0" lang="en-US" sz="3600" b="0" i="0" u="none" strike="noStrike" kern="1200" cap="none" spc="0" normalizeH="0" baseline="0" noProof="0" dirty="0">
                <a:ln>
                  <a:noFill/>
                </a:ln>
                <a:effectLst/>
                <a:highlight>
                  <a:srgbClr val="00FF00"/>
                </a:highlight>
                <a:uLnTx/>
                <a:uFillTx/>
                <a:latin typeface="Arial" charset="0"/>
                <a:ea typeface="ＭＳ Ｐゴシック"/>
                <a:cs typeface="+mn-cs"/>
              </a:rPr>
              <a:t>recent news article</a:t>
            </a:r>
            <a:r>
              <a:rPr kumimoji="0" lang="en-US" sz="3600" b="0" i="0" u="none" strike="noStrike" kern="1200" cap="none" spc="0" normalizeH="0" baseline="0" noProof="0" dirty="0">
                <a:ln>
                  <a:noFill/>
                </a:ln>
                <a:effectLst/>
                <a:uLnTx/>
                <a:uFillTx/>
                <a:latin typeface="Arial" charset="0"/>
                <a:ea typeface="ＭＳ Ｐゴシック"/>
                <a:cs typeface="+mn-cs"/>
              </a:rPr>
              <a:t> </a:t>
            </a: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on Privacy</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2" name="Picture 1">
            <a:extLst>
              <a:ext uri="{FF2B5EF4-FFF2-40B4-BE49-F238E27FC236}">
                <a16:creationId xmlns:a16="http://schemas.microsoft.com/office/drawing/2014/main" id="{5F089499-0299-40CC-A6EE-3D32122442D3}"/>
              </a:ext>
            </a:extLst>
          </p:cNvPr>
          <p:cNvPicPr>
            <a:picLocks noChangeAspect="1"/>
          </p:cNvPicPr>
          <p:nvPr/>
        </p:nvPicPr>
        <p:blipFill>
          <a:blip r:embed="rId4"/>
          <a:stretch>
            <a:fillRect/>
          </a:stretch>
        </p:blipFill>
        <p:spPr>
          <a:xfrm>
            <a:off x="4928577" y="4181707"/>
            <a:ext cx="2033538" cy="2538643"/>
          </a:xfrm>
          <a:prstGeom prst="rect">
            <a:avLst/>
          </a:prstGeom>
        </p:spPr>
      </p:pic>
      <p:sp>
        <p:nvSpPr>
          <p:cNvPr id="6" name="TextBox 5">
            <a:extLst>
              <a:ext uri="{FF2B5EF4-FFF2-40B4-BE49-F238E27FC236}">
                <a16:creationId xmlns:a16="http://schemas.microsoft.com/office/drawing/2014/main" id="{63D1499F-E1BF-4004-94AE-A2980ADF9B24}"/>
              </a:ext>
            </a:extLst>
          </p:cNvPr>
          <p:cNvSpPr txBox="1"/>
          <p:nvPr/>
        </p:nvSpPr>
        <p:spPr>
          <a:xfrm>
            <a:off x="2215496" y="1645536"/>
            <a:ext cx="8226198" cy="23529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AU" sz="2000" dirty="0">
                <a:latin typeface="Corbel Light" panose="020B0303020204020204" pitchFamily="34" charset="0"/>
                <a:cs typeface="Arial" panose="020B0604020202020204" pitchFamily="34" charset="0"/>
              </a:rPr>
              <a:t>What was the topic?</a:t>
            </a:r>
          </a:p>
          <a:p>
            <a:pPr marL="285750" indent="-285750">
              <a:lnSpc>
                <a:spcPct val="150000"/>
              </a:lnSpc>
              <a:buFont typeface="Wingdings" panose="05000000000000000000" pitchFamily="2" charset="2"/>
              <a:buChar char="§"/>
            </a:pPr>
            <a:r>
              <a:rPr lang="en-AU" sz="2000" dirty="0">
                <a:latin typeface="Corbel Light" panose="020B0303020204020204" pitchFamily="34" charset="0"/>
                <a:cs typeface="Arial" panose="020B0604020202020204" pitchFamily="34" charset="0"/>
              </a:rPr>
              <a:t>Who were the stakeholders?</a:t>
            </a:r>
          </a:p>
          <a:p>
            <a:pPr marL="285750" indent="-285750">
              <a:lnSpc>
                <a:spcPct val="150000"/>
              </a:lnSpc>
              <a:buFont typeface="Wingdings" panose="05000000000000000000" pitchFamily="2" charset="2"/>
              <a:buChar char="§"/>
            </a:pPr>
            <a:r>
              <a:rPr lang="en-AU" sz="2000" dirty="0">
                <a:latin typeface="Corbel Light" panose="020B0303020204020204" pitchFamily="34" charset="0"/>
                <a:cs typeface="Arial" panose="020B0604020202020204" pitchFamily="34" charset="0"/>
              </a:rPr>
              <a:t>What main ethical dilemma was evident?</a:t>
            </a:r>
          </a:p>
          <a:p>
            <a:pPr marL="285750" indent="-285750">
              <a:lnSpc>
                <a:spcPct val="150000"/>
              </a:lnSpc>
              <a:buFont typeface="Wingdings" panose="05000000000000000000" pitchFamily="2" charset="2"/>
              <a:buChar char="§"/>
            </a:pPr>
            <a:r>
              <a:rPr lang="en-AU" sz="2000" dirty="0">
                <a:latin typeface="Corbel Light" panose="020B0303020204020204" pitchFamily="34" charset="0"/>
                <a:cs typeface="Arial" panose="020B0604020202020204" pitchFamily="34" charset="0"/>
              </a:rPr>
              <a:t>Were there any legal implications involved?</a:t>
            </a:r>
          </a:p>
          <a:p>
            <a:pPr marL="285750" indent="-285750">
              <a:lnSpc>
                <a:spcPct val="150000"/>
              </a:lnSpc>
              <a:buFont typeface="Wingdings" panose="05000000000000000000" pitchFamily="2" charset="2"/>
              <a:buChar char="§"/>
            </a:pPr>
            <a:r>
              <a:rPr lang="en-AU" sz="2000" dirty="0">
                <a:latin typeface="Corbel Light" panose="020B0303020204020204" pitchFamily="34" charset="0"/>
                <a:cs typeface="Arial" panose="020B0604020202020204" pitchFamily="34" charset="0"/>
              </a:rPr>
              <a:t>How would the topic of the article impact you personally or professionally?</a:t>
            </a:r>
          </a:p>
        </p:txBody>
      </p:sp>
      <p:pic>
        <p:nvPicPr>
          <p:cNvPr id="7" name="Picture 6">
            <a:extLst>
              <a:ext uri="{FF2B5EF4-FFF2-40B4-BE49-F238E27FC236}">
                <a16:creationId xmlns:a16="http://schemas.microsoft.com/office/drawing/2014/main" id="{29127C64-2C38-40DA-B037-0D363B3DC78E}"/>
              </a:ext>
            </a:extLst>
          </p:cNvPr>
          <p:cNvPicPr>
            <a:picLocks noChangeAspect="1"/>
          </p:cNvPicPr>
          <p:nvPr/>
        </p:nvPicPr>
        <p:blipFill>
          <a:blip r:embed="rId5"/>
          <a:stretch>
            <a:fillRect/>
          </a:stretch>
        </p:blipFill>
        <p:spPr>
          <a:xfrm>
            <a:off x="157561" y="4738490"/>
            <a:ext cx="1484154" cy="869834"/>
          </a:xfrm>
          <a:prstGeom prst="rect">
            <a:avLst/>
          </a:prstGeom>
        </p:spPr>
      </p:pic>
      <p:pic>
        <p:nvPicPr>
          <p:cNvPr id="4" name="Picture 3">
            <a:extLst>
              <a:ext uri="{FF2B5EF4-FFF2-40B4-BE49-F238E27FC236}">
                <a16:creationId xmlns:a16="http://schemas.microsoft.com/office/drawing/2014/main" id="{C723D38E-CAB0-4162-BD9C-831195F459FC}"/>
              </a:ext>
            </a:extLst>
          </p:cNvPr>
          <p:cNvPicPr>
            <a:picLocks noChangeAspect="1"/>
          </p:cNvPicPr>
          <p:nvPr/>
        </p:nvPicPr>
        <p:blipFill>
          <a:blip r:embed="rId6"/>
          <a:stretch>
            <a:fillRect/>
          </a:stretch>
        </p:blipFill>
        <p:spPr>
          <a:xfrm>
            <a:off x="357812" y="1891209"/>
            <a:ext cx="963290" cy="1165269"/>
          </a:xfrm>
          <a:prstGeom prst="rect">
            <a:avLst/>
          </a:prstGeom>
        </p:spPr>
      </p:pic>
      <p:pic>
        <p:nvPicPr>
          <p:cNvPr id="8" name="Picture 7">
            <a:extLst>
              <a:ext uri="{FF2B5EF4-FFF2-40B4-BE49-F238E27FC236}">
                <a16:creationId xmlns:a16="http://schemas.microsoft.com/office/drawing/2014/main" id="{56E4945D-FF57-4E0F-9D5C-E7D0087B0A68}"/>
              </a:ext>
            </a:extLst>
          </p:cNvPr>
          <p:cNvPicPr>
            <a:picLocks noChangeAspect="1"/>
          </p:cNvPicPr>
          <p:nvPr/>
        </p:nvPicPr>
        <p:blipFill>
          <a:blip r:embed="rId7"/>
          <a:stretch>
            <a:fillRect/>
          </a:stretch>
        </p:blipFill>
        <p:spPr>
          <a:xfrm>
            <a:off x="308948" y="3447472"/>
            <a:ext cx="1226751" cy="1026150"/>
          </a:xfrm>
          <a:prstGeom prst="rect">
            <a:avLst/>
          </a:prstGeom>
        </p:spPr>
      </p:pic>
      <p:pic>
        <p:nvPicPr>
          <p:cNvPr id="3" name="Audio 2">
            <a:hlinkClick r:id="" action="ppaction://media"/>
            <a:extLst>
              <a:ext uri="{FF2B5EF4-FFF2-40B4-BE49-F238E27FC236}">
                <a16:creationId xmlns:a16="http://schemas.microsoft.com/office/drawing/2014/main" id="{4125E949-1A25-4C3E-B4F5-AD94EA2BBE8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94240185"/>
      </p:ext>
    </p:extLst>
  </p:cSld>
  <p:clrMapOvr>
    <a:masterClrMapping/>
  </p:clrMapOvr>
  <mc:AlternateContent xmlns:mc="http://schemas.openxmlformats.org/markup-compatibility/2006">
    <mc:Choice xmlns:p14="http://schemas.microsoft.com/office/powerpoint/2010/main" Requires="p14">
      <p:transition spd="slow" p14:dur="2000" advTm="17720"/>
    </mc:Choice>
    <mc:Fallback>
      <p:transition spd="slow" advTm="17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What does privacy mean to you</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668487"/>
            <a:ext cx="11494363" cy="2343655"/>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Freedom from interference or intrusion</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Freedom from surveillance</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The right to be left alone</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Our own space</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Something else?</a:t>
            </a:r>
          </a:p>
        </p:txBody>
      </p:sp>
      <p:pic>
        <p:nvPicPr>
          <p:cNvPr id="5" name="Picture 4">
            <a:extLst>
              <a:ext uri="{FF2B5EF4-FFF2-40B4-BE49-F238E27FC236}">
                <a16:creationId xmlns:a16="http://schemas.microsoft.com/office/drawing/2014/main" id="{EE9060B4-95DB-4241-9516-3FDF9A2B89D6}"/>
              </a:ext>
            </a:extLst>
          </p:cNvPr>
          <p:cNvPicPr>
            <a:picLocks noChangeAspect="1"/>
          </p:cNvPicPr>
          <p:nvPr/>
        </p:nvPicPr>
        <p:blipFill>
          <a:blip r:embed="rId5"/>
          <a:stretch>
            <a:fillRect/>
          </a:stretch>
        </p:blipFill>
        <p:spPr>
          <a:xfrm>
            <a:off x="4510536" y="2693961"/>
            <a:ext cx="1318181" cy="1318181"/>
          </a:xfrm>
          <a:prstGeom prst="rect">
            <a:avLst/>
          </a:prstGeom>
        </p:spPr>
      </p:pic>
      <p:sp>
        <p:nvSpPr>
          <p:cNvPr id="7" name="TextBox 6">
            <a:extLst>
              <a:ext uri="{FF2B5EF4-FFF2-40B4-BE49-F238E27FC236}">
                <a16:creationId xmlns:a16="http://schemas.microsoft.com/office/drawing/2014/main" id="{3A7D847F-3FAE-4536-B26E-13AC38549B42}"/>
              </a:ext>
            </a:extLst>
          </p:cNvPr>
          <p:cNvSpPr txBox="1"/>
          <p:nvPr/>
        </p:nvSpPr>
        <p:spPr>
          <a:xfrm>
            <a:off x="825499" y="4618981"/>
            <a:ext cx="10611127" cy="1318181"/>
          </a:xfrm>
          <a:prstGeom prst="rect">
            <a:avLst/>
          </a:prstGeom>
          <a:noFill/>
        </p:spPr>
        <p:txBody>
          <a:bodyPr wrap="square" rtlCol="0">
            <a:spAutoFit/>
          </a:bodyPr>
          <a:lstStyle/>
          <a:p>
            <a:pPr>
              <a:lnSpc>
                <a:spcPct val="150000"/>
              </a:lnSpc>
              <a:spcBef>
                <a:spcPts val="1200"/>
              </a:spcBef>
              <a:spcAft>
                <a:spcPts val="600"/>
              </a:spcAft>
            </a:pPr>
            <a:r>
              <a:rPr lang="en-US" sz="2800" dirty="0">
                <a:highlight>
                  <a:srgbClr val="00FFFF"/>
                </a:highlight>
                <a:latin typeface="Corbel Light" panose="020B0303020204020204" pitchFamily="34" charset="0"/>
                <a:cs typeface="Arial" panose="020B0604020202020204" pitchFamily="34" charset="0"/>
              </a:rPr>
              <a:t>Privacy is the interest that individuals have in sustaining a 'personal space', free from interference by other people and organisations (Clarke 2019)</a:t>
            </a:r>
            <a:endParaRPr lang="en-AU" sz="2800" dirty="0">
              <a:highlight>
                <a:srgbClr val="00FFFF"/>
              </a:highlight>
              <a:latin typeface="Corbel Light" panose="020B0303020204020204" pitchFamily="34" charset="0"/>
              <a:cs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DC777292-3A83-4CAA-BF2F-25C5B9F485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76148627"/>
      </p:ext>
    </p:extLst>
  </p:cSld>
  <p:clrMapOvr>
    <a:masterClrMapping/>
  </p:clrMapOvr>
  <mc:AlternateContent xmlns:mc="http://schemas.openxmlformats.org/markup-compatibility/2006">
    <mc:Choice xmlns:p14="http://schemas.microsoft.com/office/powerpoint/2010/main" Requires="p14">
      <p:transition spd="slow" p14:dur="2000" advTm="35878"/>
    </mc:Choice>
    <mc:Fallback>
      <p:transition spd="slow" advTm="35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The 2 BIG questions about privacy (Johnson 2001)</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668487"/>
            <a:ext cx="10224363" cy="2537618"/>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800" b="0" i="0" u="none" strike="noStrike" kern="1200" cap="none" spc="0" normalizeH="0" baseline="0" noProof="0" dirty="0">
                <a:ln>
                  <a:noFill/>
                </a:ln>
                <a:effectLst/>
                <a:highlight>
                  <a:srgbClr val="00FFFF"/>
                </a:highlight>
                <a:uLnTx/>
                <a:uFillTx/>
                <a:latin typeface="Corbel Light" panose="020B0303020204020204" pitchFamily="34" charset="0"/>
                <a:ea typeface="ＭＳ Ｐゴシック"/>
                <a:cs typeface="Arial"/>
              </a:rPr>
              <a:t>What is privacy </a:t>
            </a:r>
            <a:r>
              <a:rPr kumimoji="0" lang="en-US" sz="28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and </a:t>
            </a:r>
            <a:r>
              <a:rPr kumimoji="0" lang="en-US" sz="2800" b="0" i="0" u="none" strike="noStrike" kern="1200" cap="none" spc="0" normalizeH="0" baseline="0" noProof="0" dirty="0">
                <a:ln>
                  <a:noFill/>
                </a:ln>
                <a:effectLst/>
                <a:highlight>
                  <a:srgbClr val="00FFFF"/>
                </a:highlight>
                <a:uLnTx/>
                <a:uFillTx/>
                <a:latin typeface="Corbel Light" panose="020B0303020204020204" pitchFamily="34" charset="0"/>
                <a:ea typeface="ＭＳ Ｐゴシック"/>
                <a:cs typeface="Arial"/>
              </a:rPr>
              <a:t>why is privacy valuable? </a:t>
            </a:r>
            <a:endParaRPr kumimoji="0" lang="en-US" sz="2000" b="0" i="0" u="none" strike="noStrike" kern="1200" cap="none" spc="0" normalizeH="0" baseline="0" noProof="0" dirty="0">
              <a:ln>
                <a:noFill/>
              </a:ln>
              <a:effectLst/>
              <a:highlight>
                <a:srgbClr val="00FFFF"/>
              </a:highligh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We often think about privacy in different ways, for example:</a:t>
            </a:r>
          </a:p>
          <a:p>
            <a:pPr marL="742950" lvl="1" indent="-285750" fontAlgn="base">
              <a:lnSpc>
                <a:spcPct val="150000"/>
              </a:lnSpc>
              <a:spcBef>
                <a:spcPct val="0"/>
              </a:spcBef>
              <a:spcAft>
                <a:spcPct val="0"/>
              </a:spcAft>
              <a:buFont typeface="Courier New" panose="02070309020205020404" pitchFamily="49" charset="0"/>
              <a:buChar char="o"/>
              <a:defRPr/>
            </a:pPr>
            <a:r>
              <a:rPr kumimoji="0" lang="en-US" sz="2000" b="0" i="0" u="none" strike="noStrike" kern="1200" cap="none" spc="0" normalizeH="0" baseline="0" noProof="0" dirty="0">
                <a:ln>
                  <a:noFill/>
                </a:ln>
                <a:effectLst/>
                <a:highlight>
                  <a:srgbClr val="00FFFF"/>
                </a:highlight>
                <a:uLnTx/>
                <a:uFillTx/>
                <a:latin typeface="Corbel Light" panose="020B0303020204020204" pitchFamily="34" charset="0"/>
                <a:ea typeface="ＭＳ Ｐゴシック"/>
                <a:cs typeface="Arial"/>
              </a:rPr>
              <a:t>Physical privacy </a:t>
            </a: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 such as bag searching, use of DNA</a:t>
            </a:r>
          </a:p>
          <a:p>
            <a:pPr marL="742950" lvl="1" indent="-285750" fontAlgn="base">
              <a:lnSpc>
                <a:spcPct val="150000"/>
              </a:lnSpc>
              <a:spcBef>
                <a:spcPct val="0"/>
              </a:spcBef>
              <a:spcAft>
                <a:spcPct val="0"/>
              </a:spcAft>
              <a:buFont typeface="Courier New" panose="02070309020205020404" pitchFamily="49" charset="0"/>
              <a:buChar char="o"/>
              <a:defRPr/>
            </a:pPr>
            <a:r>
              <a:rPr kumimoji="0" lang="en-US" sz="2000" b="0" i="0" u="none" strike="noStrike" kern="1200" cap="none" spc="0" normalizeH="0" baseline="0" noProof="0" dirty="0">
                <a:ln>
                  <a:noFill/>
                </a:ln>
                <a:effectLst/>
                <a:highlight>
                  <a:srgbClr val="00FFFF"/>
                </a:highlight>
                <a:uLnTx/>
                <a:uFillTx/>
                <a:latin typeface="Corbel Light" panose="020B0303020204020204" pitchFamily="34" charset="0"/>
                <a:ea typeface="ＭＳ Ｐゴシック"/>
                <a:cs typeface="Arial"/>
              </a:rPr>
              <a:t>Information privacy </a:t>
            </a: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 the way in which government agencies or organisations handle personal information  such as age, address, physical or mental health records</a:t>
            </a:r>
          </a:p>
        </p:txBody>
      </p:sp>
      <p:pic>
        <p:nvPicPr>
          <p:cNvPr id="8" name="Picture 2">
            <a:extLst>
              <a:ext uri="{FF2B5EF4-FFF2-40B4-BE49-F238E27FC236}">
                <a16:creationId xmlns:a16="http://schemas.microsoft.com/office/drawing/2014/main" id="{F938734A-E4BE-47D2-98CF-ECB6B5757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32" y="4418012"/>
            <a:ext cx="2127133" cy="2127133"/>
          </a:xfrm>
          <a:prstGeom prst="rect">
            <a:avLst/>
          </a:prstGeom>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4403EDA2-3E42-4465-8204-09987E39F0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156" y="4363810"/>
            <a:ext cx="1609587" cy="22355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2">
            <a:extLst>
              <a:ext uri="{FF2B5EF4-FFF2-40B4-BE49-F238E27FC236}">
                <a16:creationId xmlns:a16="http://schemas.microsoft.com/office/drawing/2014/main" id="{00DD262F-D59E-40B3-8DD0-12AF8D752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418012"/>
            <a:ext cx="2809461" cy="2107096"/>
          </a:xfrm>
          <a:prstGeom prst="rect">
            <a:avLst/>
          </a:prstGeom>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Audio 2">
            <a:hlinkClick r:id="" action="ppaction://media"/>
            <a:extLst>
              <a:ext uri="{FF2B5EF4-FFF2-40B4-BE49-F238E27FC236}">
                <a16:creationId xmlns:a16="http://schemas.microsoft.com/office/drawing/2014/main" id="{68FD3CDE-1157-4862-8612-95FC5CCC54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09144593"/>
      </p:ext>
    </p:extLst>
  </p:cSld>
  <p:clrMapOvr>
    <a:masterClrMapping/>
  </p:clrMapOvr>
  <mc:AlternateContent xmlns:mc="http://schemas.openxmlformats.org/markup-compatibility/2006">
    <mc:Choice xmlns:p14="http://schemas.microsoft.com/office/powerpoint/2010/main" Requires="p14">
      <p:transition spd="slow" p14:dur="2000" advTm="48430"/>
    </mc:Choice>
    <mc:Fallback>
      <p:transition spd="slow" advTm="48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i="0" u="none" strike="noStrike" kern="1200" cap="none" spc="0" normalizeH="0" baseline="0" noProof="0" dirty="0">
                <a:ln>
                  <a:noFill/>
                </a:ln>
                <a:solidFill>
                  <a:prstClr val="white"/>
                </a:solidFill>
                <a:effectLst/>
                <a:uLnTx/>
                <a:uFillTx/>
                <a:latin typeface="Arial" charset="0"/>
                <a:ea typeface="ＭＳ Ｐゴシック"/>
                <a:cs typeface="+mn-cs"/>
              </a:rPr>
              <a:t>Privacy is a Human Right</a:t>
            </a:r>
            <a:r>
              <a:rPr kumimoji="0" lang="en-US" sz="360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668487"/>
            <a:ext cx="6731863" cy="3737946"/>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Article 12 of the United Nations Universal Declaration of Human Rights states:</a:t>
            </a:r>
          </a:p>
          <a:p>
            <a:pPr marL="742950" lvl="1" indent="-285750" fontAlgn="base">
              <a:lnSpc>
                <a:spcPct val="150000"/>
              </a:lnSpc>
              <a:spcBef>
                <a:spcPct val="0"/>
              </a:spcBef>
              <a:spcAft>
                <a:spcPct val="0"/>
              </a:spcAft>
              <a:buFont typeface="Courier New" panose="02070309020205020404" pitchFamily="49" charset="0"/>
              <a:buChar char="o"/>
              <a:defRPr/>
            </a:pPr>
            <a:r>
              <a:rPr kumimoji="0" lang="en-US" sz="2000" b="0" i="0" u="none" strike="noStrike" kern="1200" cap="none" spc="0" normalizeH="0" baseline="0" noProof="0" dirty="0">
                <a:ln>
                  <a:noFill/>
                </a:ln>
                <a:solidFill>
                  <a:prstClr val="black"/>
                </a:solidFill>
                <a:effectLst/>
                <a:highlight>
                  <a:srgbClr val="FF0000"/>
                </a:highlight>
                <a:uLnTx/>
                <a:uFillTx/>
                <a:latin typeface="Corbel Light" panose="020B0303020204020204" pitchFamily="34" charset="0"/>
                <a:ea typeface="ＭＳ Ｐゴシック"/>
                <a:cs typeface="Arial"/>
              </a:rPr>
              <a:t>“</a:t>
            </a:r>
            <a:r>
              <a:rPr kumimoji="0" lang="en-US" sz="2000" b="0" i="0" u="none" strike="noStrike" kern="1200" cap="none" spc="0" normalizeH="0" baseline="0" noProof="0" dirty="0">
                <a:ln>
                  <a:noFill/>
                </a:ln>
                <a:effectLst/>
                <a:highlight>
                  <a:srgbClr val="00FFFF"/>
                </a:highlight>
                <a:uLnTx/>
                <a:uFillTx/>
                <a:latin typeface="Corbel Light" panose="020B0303020204020204" pitchFamily="34" charset="0"/>
                <a:ea typeface="ＭＳ Ｐゴシック"/>
                <a:cs typeface="Arial"/>
              </a:rPr>
              <a:t>No one shall be subjected to arbitrary interference with his privacy, family, home or correspondence, nor to attacks upon his honour and reputation. Everyone has the right to the protection of the law against such interference or attacks”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endParaRPr>
          </a:p>
        </p:txBody>
      </p:sp>
      <p:pic>
        <p:nvPicPr>
          <p:cNvPr id="5" name="Picture 4">
            <a:extLst>
              <a:ext uri="{FF2B5EF4-FFF2-40B4-BE49-F238E27FC236}">
                <a16:creationId xmlns:a16="http://schemas.microsoft.com/office/drawing/2014/main" id="{73A86FA7-7112-46BE-BE1A-EEDEA752C546}"/>
              </a:ext>
            </a:extLst>
          </p:cNvPr>
          <p:cNvPicPr>
            <a:picLocks noChangeAspect="1"/>
          </p:cNvPicPr>
          <p:nvPr/>
        </p:nvPicPr>
        <p:blipFill>
          <a:blip r:embed="rId4"/>
          <a:stretch>
            <a:fillRect/>
          </a:stretch>
        </p:blipFill>
        <p:spPr>
          <a:xfrm>
            <a:off x="8404396" y="415317"/>
            <a:ext cx="3471759" cy="3471759"/>
          </a:xfrm>
          <a:prstGeom prst="rect">
            <a:avLst/>
          </a:prstGeom>
          <a:ln>
            <a:noFill/>
          </a:ln>
          <a:effectLst/>
        </p:spPr>
      </p:pic>
      <p:pic>
        <p:nvPicPr>
          <p:cNvPr id="2" name="Picture 1">
            <a:extLst>
              <a:ext uri="{FF2B5EF4-FFF2-40B4-BE49-F238E27FC236}">
                <a16:creationId xmlns:a16="http://schemas.microsoft.com/office/drawing/2014/main" id="{E9D82940-B5F4-4AA5-B252-9E798C0D9F0D}"/>
              </a:ext>
            </a:extLst>
          </p:cNvPr>
          <p:cNvPicPr>
            <a:picLocks noChangeAspect="1"/>
          </p:cNvPicPr>
          <p:nvPr/>
        </p:nvPicPr>
        <p:blipFill>
          <a:blip r:embed="rId5"/>
          <a:stretch>
            <a:fillRect/>
          </a:stretch>
        </p:blipFill>
        <p:spPr>
          <a:xfrm>
            <a:off x="7862955" y="4202473"/>
            <a:ext cx="4013200" cy="2407920"/>
          </a:xfrm>
          <a:prstGeom prst="rect">
            <a:avLst/>
          </a:prstGeom>
          <a:effectLst/>
        </p:spPr>
      </p:pic>
      <p:pic>
        <p:nvPicPr>
          <p:cNvPr id="3" name="Audio 2">
            <a:hlinkClick r:id="" action="ppaction://media"/>
            <a:extLst>
              <a:ext uri="{FF2B5EF4-FFF2-40B4-BE49-F238E27FC236}">
                <a16:creationId xmlns:a16="http://schemas.microsoft.com/office/drawing/2014/main" id="{C0C17AEC-D5C1-4371-A51E-EF2B0BE639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88848986"/>
      </p:ext>
    </p:extLst>
  </p:cSld>
  <p:clrMapOvr>
    <a:masterClrMapping/>
  </p:clrMapOvr>
  <mc:AlternateContent xmlns:mc="http://schemas.openxmlformats.org/markup-compatibility/2006">
    <mc:Choice xmlns:p14="http://schemas.microsoft.com/office/powerpoint/2010/main" Requires="p14">
      <p:transition spd="slow" p14:dur="2000" advTm="17589"/>
    </mc:Choice>
    <mc:Fallback>
      <p:transition spd="slow" advTm="17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is a Human Right /2</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668487"/>
            <a:ext cx="11494363" cy="1420325"/>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Are we faced with greater Privacy issues now compared to 1948?</a:t>
            </a:r>
          </a:p>
          <a:p>
            <a:pPr marL="742950" lvl="1" indent="-285750" fontAlgn="base">
              <a:lnSpc>
                <a:spcPct val="150000"/>
              </a:lnSpc>
              <a:spcBef>
                <a:spcPct val="0"/>
              </a:spcBef>
              <a:spcAft>
                <a:spcPct val="0"/>
              </a:spcAft>
              <a:buFont typeface="Courier New" panose="02070309020205020404" pitchFamily="49" charset="0"/>
              <a:buChar char="o"/>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Consider the development of technology since 1948</a:t>
            </a:r>
          </a:p>
          <a:p>
            <a:pPr marL="742950" lvl="1" indent="-285750" fontAlgn="base">
              <a:lnSpc>
                <a:spcPct val="150000"/>
              </a:lnSpc>
              <a:spcBef>
                <a:spcPct val="0"/>
              </a:spcBef>
              <a:spcAft>
                <a:spcPct val="0"/>
              </a:spcAft>
              <a:buFont typeface="Courier New" panose="02070309020205020404" pitchFamily="49" charset="0"/>
              <a:buChar char="o"/>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What’s the correlation between ‘new’ tech and current privacy issues???</a:t>
            </a:r>
          </a:p>
        </p:txBody>
      </p:sp>
      <p:pic>
        <p:nvPicPr>
          <p:cNvPr id="6" name="Picture 2" descr="http://www.computerhistory.org/timeline/images/1948_ibm_ssec.jpg">
            <a:extLst>
              <a:ext uri="{FF2B5EF4-FFF2-40B4-BE49-F238E27FC236}">
                <a16:creationId xmlns:a16="http://schemas.microsoft.com/office/drawing/2014/main" id="{2F682145-5008-4DA5-B21B-C66954423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161" y="3341931"/>
            <a:ext cx="2500605" cy="310075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1C185D-C799-43A7-9B0D-74638CC7A63D}"/>
              </a:ext>
            </a:extLst>
          </p:cNvPr>
          <p:cNvSpPr txBox="1"/>
          <p:nvPr/>
        </p:nvSpPr>
        <p:spPr>
          <a:xfrm>
            <a:off x="4495516" y="3818899"/>
            <a:ext cx="4267767" cy="707886"/>
          </a:xfrm>
          <a:prstGeom prst="rect">
            <a:avLst/>
          </a:prstGeom>
          <a:noFill/>
        </p:spPr>
        <p:txBody>
          <a:bodyPr wrap="square" rtlCol="0">
            <a:spAutoFit/>
          </a:bodyPr>
          <a:lstStyle/>
          <a:p>
            <a:r>
              <a:rPr lang="en-AU" sz="2000" dirty="0">
                <a:latin typeface="Corbel Light" panose="020B0303020204020204" pitchFamily="34" charset="0"/>
                <a:cs typeface="Arial" panose="020B0604020202020204" pitchFamily="34" charset="0"/>
              </a:rPr>
              <a:t>IBMs Selective Sequence Electronic Calculator (SSEC) 1948</a:t>
            </a:r>
          </a:p>
        </p:txBody>
      </p:sp>
      <p:sp>
        <p:nvSpPr>
          <p:cNvPr id="2" name="TextBox 1">
            <a:extLst>
              <a:ext uri="{FF2B5EF4-FFF2-40B4-BE49-F238E27FC236}">
                <a16:creationId xmlns:a16="http://schemas.microsoft.com/office/drawing/2014/main" id="{8D8B8A8C-E052-4740-8451-DBFB19E9F373}"/>
              </a:ext>
            </a:extLst>
          </p:cNvPr>
          <p:cNvSpPr txBox="1"/>
          <p:nvPr/>
        </p:nvSpPr>
        <p:spPr>
          <a:xfrm>
            <a:off x="4495516" y="5514089"/>
            <a:ext cx="7365180" cy="707886"/>
          </a:xfrm>
          <a:prstGeom prst="rect">
            <a:avLst/>
          </a:prstGeom>
          <a:noFill/>
        </p:spPr>
        <p:txBody>
          <a:bodyPr wrap="square" rtlCol="0">
            <a:spAutoFit/>
          </a:bodyPr>
          <a:lstStyle/>
          <a:p>
            <a:r>
              <a:rPr lang="en-AU" sz="2000" dirty="0">
                <a:latin typeface="Corbel Light" panose="020B0303020204020204" pitchFamily="34" charset="0"/>
                <a:cs typeface="Arial" panose="020B0604020202020204" pitchFamily="34" charset="0"/>
              </a:rPr>
              <a:t>Geoff Jones </a:t>
            </a:r>
          </a:p>
          <a:p>
            <a:r>
              <a:rPr lang="en-AU" sz="2000" dirty="0">
                <a:latin typeface="Corbel Light" panose="020B0303020204020204" pitchFamily="34" charset="0"/>
                <a:cs typeface="Arial" panose="020B0604020202020204" pitchFamily="34" charset="0"/>
                <a:hlinkClick r:id="rId5"/>
              </a:rPr>
              <a:t>https://hbswk.hbs.edu/item/lessons-from-ibm-in-nazi-germany</a:t>
            </a:r>
            <a:r>
              <a:rPr lang="en-AU" sz="2000" dirty="0">
                <a:latin typeface="Corbel Light" panose="020B0303020204020204" pitchFamily="34" charset="0"/>
                <a:cs typeface="Arial" panose="020B0604020202020204" pitchFamily="34" charset="0"/>
              </a:rPr>
              <a:t> </a:t>
            </a:r>
          </a:p>
        </p:txBody>
      </p:sp>
      <p:pic>
        <p:nvPicPr>
          <p:cNvPr id="3" name="Audio 2">
            <a:hlinkClick r:id="" action="ppaction://media"/>
            <a:extLst>
              <a:ext uri="{FF2B5EF4-FFF2-40B4-BE49-F238E27FC236}">
                <a16:creationId xmlns:a16="http://schemas.microsoft.com/office/drawing/2014/main" id="{502CB0FC-8711-4F3A-9858-1C5AA77E74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21607997"/>
      </p:ext>
    </p:extLst>
  </p:cSld>
  <p:clrMapOvr>
    <a:masterClrMapping/>
  </p:clrMapOvr>
  <mc:AlternateContent xmlns:mc="http://schemas.openxmlformats.org/markup-compatibility/2006">
    <mc:Choice xmlns:p14="http://schemas.microsoft.com/office/powerpoint/2010/main" Requires="p14">
      <p:transition spd="slow" p14:dur="2000" advTm="47503"/>
    </mc:Choice>
    <mc:Fallback>
      <p:transition spd="slow" advTm="47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8796E-C5FB-488E-BCF3-861E47022AFF}"/>
              </a:ext>
            </a:extLst>
          </p:cNvPr>
          <p:cNvPicPr>
            <a:picLocks noChangeAspect="1"/>
          </p:cNvPicPr>
          <p:nvPr/>
        </p:nvPicPr>
        <p:blipFill>
          <a:blip r:embed="rId4"/>
          <a:stretch>
            <a:fillRect/>
          </a:stretch>
        </p:blipFill>
        <p:spPr>
          <a:xfrm>
            <a:off x="10464800" y="1658340"/>
            <a:ext cx="1470024" cy="1470024"/>
          </a:xfrm>
          <a:prstGeom prst="rect">
            <a:avLst/>
          </a:prstGeom>
        </p:spPr>
      </p:pic>
      <p:sp>
        <p:nvSpPr>
          <p:cNvPr id="10" name="TextBox 9">
            <a:extLst>
              <a:ext uri="{FF2B5EF4-FFF2-40B4-BE49-F238E27FC236}">
                <a16:creationId xmlns:a16="http://schemas.microsoft.com/office/drawing/2014/main" id="{84868B14-2D4A-47F9-A606-05FC48B6F165}"/>
              </a:ext>
            </a:extLst>
          </p:cNvPr>
          <p:cNvSpPr txBox="1"/>
          <p:nvPr/>
        </p:nvSpPr>
        <p:spPr>
          <a:xfrm>
            <a:off x="523232" y="1658340"/>
            <a:ext cx="11542290" cy="4632678"/>
          </a:xfrm>
          <a:prstGeom prst="rect">
            <a:avLst/>
          </a:prstGeom>
          <a:noFill/>
        </p:spPr>
        <p:txBody>
          <a:bodyPr wrap="square" rtlCol="0">
            <a:spAutoFit/>
          </a:bodyPr>
          <a:lstStyle/>
          <a:p>
            <a:pPr fontAlgn="base">
              <a:lnSpc>
                <a:spcPct val="150000"/>
              </a:lnSpc>
              <a:spcBef>
                <a:spcPct val="0"/>
              </a:spcBef>
              <a:spcAft>
                <a:spcPct val="0"/>
              </a:spcAft>
            </a:pPr>
            <a:r>
              <a:rPr lang="en-AU" sz="2000" b="1" dirty="0">
                <a:highlight>
                  <a:srgbClr val="00FFFF"/>
                </a:highlight>
                <a:latin typeface="Corbel Light" panose="020B0303020204020204" pitchFamily="34" charset="0"/>
                <a:ea typeface="ＭＳ Ｐゴシック"/>
              </a:rPr>
              <a:t>What we will be covering.</a:t>
            </a:r>
          </a:p>
          <a:p>
            <a:pPr fontAlgn="base">
              <a:lnSpc>
                <a:spcPct val="150000"/>
              </a:lnSpc>
              <a:spcBef>
                <a:spcPct val="0"/>
              </a:spcBef>
              <a:spcAft>
                <a:spcPct val="0"/>
              </a:spcAft>
            </a:pPr>
            <a:endParaRPr lang="en-AU" sz="2000" b="1" dirty="0">
              <a:highlight>
                <a:srgbClr val="00FFFF"/>
              </a:highlight>
              <a:latin typeface="Corbel Light" panose="020B0303020204020204" pitchFamily="34" charset="0"/>
              <a:ea typeface="ＭＳ Ｐゴシック"/>
            </a:endParaRPr>
          </a:p>
          <a:p>
            <a:pPr marL="342900" indent="-342900" fontAlgn="base">
              <a:lnSpc>
                <a:spcPct val="150000"/>
              </a:lnSpc>
              <a:spcBef>
                <a:spcPct val="0"/>
              </a:spcBef>
              <a:spcAft>
                <a:spcPct val="0"/>
              </a:spcAft>
              <a:buFont typeface="Wingdings" panose="05000000000000000000" pitchFamily="2" charset="2"/>
              <a:buChar char="§"/>
            </a:pPr>
            <a:r>
              <a:rPr lang="en-US" sz="3200" dirty="0">
                <a:solidFill>
                  <a:prstClr val="black"/>
                </a:solidFill>
                <a:latin typeface="Corbel Light" panose="020B0303020204020204" pitchFamily="34" charset="0"/>
                <a:ea typeface="ＭＳ Ｐゴシック"/>
              </a:rPr>
              <a:t>Set the scene for exploring the topic of Privacy</a:t>
            </a:r>
          </a:p>
          <a:p>
            <a:pPr marL="342900" indent="-342900" fontAlgn="base">
              <a:lnSpc>
                <a:spcPct val="150000"/>
              </a:lnSpc>
              <a:spcBef>
                <a:spcPct val="0"/>
              </a:spcBef>
              <a:spcAft>
                <a:spcPct val="0"/>
              </a:spcAft>
              <a:buFont typeface="Wingdings" panose="05000000000000000000" pitchFamily="2" charset="2"/>
              <a:buChar char="§"/>
            </a:pPr>
            <a:r>
              <a:rPr lang="en-US" sz="3200" dirty="0">
                <a:solidFill>
                  <a:prstClr val="black"/>
                </a:solidFill>
                <a:latin typeface="Corbel Light" panose="020B0303020204020204" pitchFamily="34" charset="0"/>
                <a:ea typeface="ＭＳ Ｐゴシック"/>
              </a:rPr>
              <a:t>What is Privacy? The 2 BIG questions.</a:t>
            </a:r>
          </a:p>
          <a:p>
            <a:pPr marL="342900" indent="-342900" fontAlgn="base">
              <a:lnSpc>
                <a:spcPct val="150000"/>
              </a:lnSpc>
              <a:spcBef>
                <a:spcPct val="0"/>
              </a:spcBef>
              <a:spcAft>
                <a:spcPct val="0"/>
              </a:spcAft>
              <a:buFont typeface="Wingdings" panose="05000000000000000000" pitchFamily="2" charset="2"/>
              <a:buChar char="§"/>
            </a:pPr>
            <a:r>
              <a:rPr lang="en-US" sz="3200" dirty="0">
                <a:solidFill>
                  <a:prstClr val="black"/>
                </a:solidFill>
                <a:latin typeface="Corbel Light" panose="020B0303020204020204" pitchFamily="34" charset="0"/>
                <a:ea typeface="ＭＳ Ｐゴシック"/>
              </a:rPr>
              <a:t>Why does Privacy matter?</a:t>
            </a:r>
          </a:p>
          <a:p>
            <a:pPr marL="342900" indent="-342900" fontAlgn="base">
              <a:lnSpc>
                <a:spcPct val="150000"/>
              </a:lnSpc>
              <a:spcBef>
                <a:spcPct val="0"/>
              </a:spcBef>
              <a:spcAft>
                <a:spcPct val="0"/>
              </a:spcAft>
              <a:buFont typeface="Wingdings" panose="05000000000000000000" pitchFamily="2" charset="2"/>
              <a:buChar char="§"/>
            </a:pPr>
            <a:r>
              <a:rPr lang="en-US" sz="3200" dirty="0">
                <a:solidFill>
                  <a:prstClr val="black"/>
                </a:solidFill>
                <a:latin typeface="Corbel Light" panose="020B0303020204020204" pitchFamily="34" charset="0"/>
                <a:ea typeface="ＭＳ Ｐゴシック"/>
              </a:rPr>
              <a:t>Technology and Privacy</a:t>
            </a:r>
          </a:p>
          <a:p>
            <a:pPr marL="342900" indent="-342900" fontAlgn="base">
              <a:lnSpc>
                <a:spcPct val="150000"/>
              </a:lnSpc>
              <a:spcBef>
                <a:spcPct val="0"/>
              </a:spcBef>
              <a:spcAft>
                <a:spcPct val="0"/>
              </a:spcAft>
              <a:buFont typeface="Wingdings" panose="05000000000000000000" pitchFamily="2" charset="2"/>
              <a:buChar char="§"/>
            </a:pPr>
            <a:r>
              <a:rPr lang="en-US" sz="3200" dirty="0">
                <a:solidFill>
                  <a:prstClr val="black"/>
                </a:solidFill>
                <a:latin typeface="Corbel Light" panose="020B0303020204020204" pitchFamily="34" charset="0"/>
                <a:ea typeface="ＭＳ Ｐゴシック"/>
              </a:rPr>
              <a:t>The Cost of Privacy</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66940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This session’s </a:t>
            </a:r>
            <a:r>
              <a:rPr lang="en-US" sz="3600" dirty="0">
                <a:solidFill>
                  <a:prstClr val="white"/>
                </a:solidFill>
                <a:effectLst>
                  <a:outerShdw blurRad="38100" dist="38100" dir="2700000" algn="tl">
                    <a:srgbClr val="000000">
                      <a:alpha val="43137"/>
                    </a:srgbClr>
                  </a:outerShdw>
                </a:effectLst>
                <a:latin typeface="Arial" charset="0"/>
                <a:ea typeface="ＭＳ Ｐゴシック"/>
              </a:rPr>
              <a:t>roadmap</a:t>
            </a:r>
            <a:endParaRPr lang="en-US" sz="3600" dirty="0">
              <a:solidFill>
                <a:srgbClr val="FF0000"/>
              </a:solidFill>
              <a:effectLst>
                <a:outerShdw blurRad="38100" dist="38100" dir="2700000" algn="tl">
                  <a:srgbClr val="000000">
                    <a:alpha val="43137"/>
                  </a:srgbClr>
                </a:outerShdw>
              </a:effectLst>
              <a:latin typeface="Arial" charset="0"/>
              <a:ea typeface="ＭＳ Ｐゴシック"/>
            </a:endParaRPr>
          </a:p>
        </p:txBody>
      </p:sp>
      <p:pic>
        <p:nvPicPr>
          <p:cNvPr id="2" name="Audio 1">
            <a:hlinkClick r:id="" action="ppaction://media"/>
            <a:extLst>
              <a:ext uri="{FF2B5EF4-FFF2-40B4-BE49-F238E27FC236}">
                <a16:creationId xmlns:a16="http://schemas.microsoft.com/office/drawing/2014/main" id="{B08B40DF-4CBD-46A2-B38E-4EEFD39F50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69541655"/>
      </p:ext>
    </p:extLst>
  </p:cSld>
  <p:clrMapOvr>
    <a:masterClrMapping/>
  </p:clrMapOvr>
  <mc:AlternateContent xmlns:mc="http://schemas.openxmlformats.org/markup-compatibility/2006">
    <mc:Choice xmlns:p14="http://schemas.microsoft.com/office/powerpoint/2010/main" Requires="p14">
      <p:transition spd="slow" p14:dur="2000" advTm="48052"/>
    </mc:Choice>
    <mc:Fallback>
      <p:transition spd="slow" advTm="48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Technology’s impact on privacy</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668487"/>
            <a:ext cx="10224363" cy="4190314"/>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Data records / Databases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lang="en-US" sz="2000" dirty="0">
                <a:latin typeface="Corbel Light" panose="020B0303020204020204" pitchFamily="34" charset="0"/>
                <a:ea typeface="ＭＳ Ｐゴシック"/>
                <a:cs typeface="Arial"/>
              </a:rPr>
              <a:t>Surveillance / Profiling</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Networks / Internet</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Mobile devices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IoT (Google Home/Amazon Alexa)</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Wearables (Fit-Bit)</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lang="en-US" sz="2000" dirty="0">
                <a:latin typeface="Corbel Light" panose="020B0303020204020204" pitchFamily="34" charset="0"/>
                <a:ea typeface="ＭＳ Ｐゴシック"/>
                <a:cs typeface="Arial"/>
              </a:rPr>
              <a:t>Social media</a:t>
            </a:r>
            <a:endPar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E-Government</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Other?</a:t>
            </a:r>
          </a:p>
        </p:txBody>
      </p:sp>
      <p:pic>
        <p:nvPicPr>
          <p:cNvPr id="5" name="Picture 4">
            <a:extLst>
              <a:ext uri="{FF2B5EF4-FFF2-40B4-BE49-F238E27FC236}">
                <a16:creationId xmlns:a16="http://schemas.microsoft.com/office/drawing/2014/main" id="{2A116E94-F335-482F-A3CA-B39B1B4A7AE3}"/>
              </a:ext>
            </a:extLst>
          </p:cNvPr>
          <p:cNvPicPr>
            <a:picLocks noChangeAspect="1"/>
          </p:cNvPicPr>
          <p:nvPr/>
        </p:nvPicPr>
        <p:blipFill>
          <a:blip r:embed="rId4"/>
          <a:stretch>
            <a:fillRect/>
          </a:stretch>
        </p:blipFill>
        <p:spPr>
          <a:xfrm>
            <a:off x="6765066" y="3340521"/>
            <a:ext cx="2143125" cy="2143125"/>
          </a:xfrm>
          <a:prstGeom prst="rect">
            <a:avLst/>
          </a:prstGeom>
        </p:spPr>
      </p:pic>
      <p:pic>
        <p:nvPicPr>
          <p:cNvPr id="6" name="Picture 5">
            <a:extLst>
              <a:ext uri="{FF2B5EF4-FFF2-40B4-BE49-F238E27FC236}">
                <a16:creationId xmlns:a16="http://schemas.microsoft.com/office/drawing/2014/main" id="{EDA40634-1F6F-4C88-A962-E746C68A6E0A}"/>
              </a:ext>
            </a:extLst>
          </p:cNvPr>
          <p:cNvPicPr>
            <a:picLocks noChangeAspect="1"/>
          </p:cNvPicPr>
          <p:nvPr/>
        </p:nvPicPr>
        <p:blipFill>
          <a:blip r:embed="rId5"/>
          <a:stretch>
            <a:fillRect/>
          </a:stretch>
        </p:blipFill>
        <p:spPr>
          <a:xfrm>
            <a:off x="7981712" y="2251731"/>
            <a:ext cx="2143125" cy="2143125"/>
          </a:xfrm>
          <a:prstGeom prst="rect">
            <a:avLst/>
          </a:prstGeom>
        </p:spPr>
      </p:pic>
      <p:pic>
        <p:nvPicPr>
          <p:cNvPr id="2" name="Audio 1">
            <a:hlinkClick r:id="" action="ppaction://media"/>
            <a:extLst>
              <a:ext uri="{FF2B5EF4-FFF2-40B4-BE49-F238E27FC236}">
                <a16:creationId xmlns:a16="http://schemas.microsoft.com/office/drawing/2014/main" id="{64FA478E-2FD7-438D-98C1-CC754F8787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54927575"/>
      </p:ext>
    </p:extLst>
  </p:cSld>
  <p:clrMapOvr>
    <a:masterClrMapping/>
  </p:clrMapOvr>
  <mc:AlternateContent xmlns:mc="http://schemas.openxmlformats.org/markup-compatibility/2006">
    <mc:Choice xmlns:p14="http://schemas.microsoft.com/office/powerpoint/2010/main" Requires="p14">
      <p:transition spd="slow" p14:dur="2000" advTm="72917"/>
    </mc:Choice>
    <mc:Fallback>
      <p:transition spd="slow" advTm="72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Why privacy matters</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668487"/>
            <a:ext cx="10224363" cy="4882812"/>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New technologies are raising increasingly connected and complex interactions – presenting individuals and organisations with new privacy risks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Once it’s gone, it’s almost impossible to get it back</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Its all about the protection of personal data</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What do you regard as information which NO-ONE should have access to?</a:t>
            </a:r>
          </a:p>
          <a:p>
            <a:pPr marL="742950" lvl="1" indent="-285750" fontAlgn="base">
              <a:lnSpc>
                <a:spcPct val="150000"/>
              </a:lnSpc>
              <a:spcBef>
                <a:spcPct val="0"/>
              </a:spcBef>
              <a:spcAft>
                <a:spcPct val="0"/>
              </a:spcAft>
              <a:buFont typeface="Arial" panose="020B0604020202020204" pitchFamily="34" charset="0"/>
              <a:buChar char="•"/>
              <a:defRPr/>
            </a:pPr>
            <a:r>
              <a:rPr kumimoji="0" lang="en-US" b="0" i="0" u="none" strike="noStrike" kern="1200" cap="none" spc="0" normalizeH="0" baseline="0" noProof="0" dirty="0">
                <a:ln>
                  <a:noFill/>
                </a:ln>
                <a:effectLst/>
                <a:uLnTx/>
                <a:uFillTx/>
                <a:latin typeface="Corbel Light" panose="020B0303020204020204" pitchFamily="34" charset="0"/>
                <a:ea typeface="ＭＳ Ｐゴシック"/>
                <a:cs typeface="Arial"/>
              </a:rPr>
              <a:t>Political affiliation</a:t>
            </a:r>
          </a:p>
          <a:p>
            <a:pPr marL="742950" lvl="1" indent="-285750" fontAlgn="base">
              <a:lnSpc>
                <a:spcPct val="150000"/>
              </a:lnSpc>
              <a:spcBef>
                <a:spcPct val="0"/>
              </a:spcBef>
              <a:spcAft>
                <a:spcPct val="0"/>
              </a:spcAft>
              <a:buFont typeface="Arial" panose="020B0604020202020204" pitchFamily="34" charset="0"/>
              <a:buChar char="•"/>
              <a:defRPr/>
            </a:pPr>
            <a:r>
              <a:rPr kumimoji="0" lang="en-US" b="0" i="0" u="none" strike="noStrike" kern="1200" cap="none" spc="0" normalizeH="0" baseline="0" noProof="0" dirty="0">
                <a:ln>
                  <a:noFill/>
                </a:ln>
                <a:effectLst/>
                <a:uLnTx/>
                <a:uFillTx/>
                <a:latin typeface="Corbel Light" panose="020B0303020204020204" pitchFamily="34" charset="0"/>
                <a:ea typeface="ＭＳ Ｐゴシック"/>
                <a:cs typeface="Arial"/>
              </a:rPr>
              <a:t>Data that can identify you</a:t>
            </a:r>
          </a:p>
          <a:p>
            <a:pPr marL="742950" lvl="1" indent="-285750" fontAlgn="base">
              <a:lnSpc>
                <a:spcPct val="150000"/>
              </a:lnSpc>
              <a:spcBef>
                <a:spcPct val="0"/>
              </a:spcBef>
              <a:spcAft>
                <a:spcPct val="0"/>
              </a:spcAft>
              <a:buFont typeface="Arial" panose="020B0604020202020204" pitchFamily="34" charset="0"/>
              <a:buChar char="•"/>
              <a:defRPr/>
            </a:pPr>
            <a:r>
              <a:rPr kumimoji="0" lang="en-US" b="0" i="0" u="none" strike="noStrike" kern="1200" cap="none" spc="0" normalizeH="0" baseline="0" noProof="0" dirty="0">
                <a:ln>
                  <a:noFill/>
                </a:ln>
                <a:effectLst/>
                <a:uLnTx/>
                <a:uFillTx/>
                <a:latin typeface="Corbel Light" panose="020B0303020204020204" pitchFamily="34" charset="0"/>
                <a:ea typeface="ＭＳ Ｐゴシック"/>
                <a:cs typeface="Arial"/>
              </a:rPr>
              <a:t>Your sexual orientation</a:t>
            </a:r>
          </a:p>
          <a:p>
            <a:pPr marL="742950" lvl="1" indent="-285750" fontAlgn="base">
              <a:lnSpc>
                <a:spcPct val="150000"/>
              </a:lnSpc>
              <a:spcBef>
                <a:spcPct val="0"/>
              </a:spcBef>
              <a:spcAft>
                <a:spcPct val="0"/>
              </a:spcAft>
              <a:buFont typeface="Arial" panose="020B0604020202020204" pitchFamily="34" charset="0"/>
              <a:buChar char="•"/>
              <a:defRPr/>
            </a:pPr>
            <a:r>
              <a:rPr kumimoji="0" lang="en-US" b="0" i="0" u="none" strike="noStrike" kern="1200" cap="none" spc="0" normalizeH="0" baseline="0" noProof="0" dirty="0">
                <a:ln>
                  <a:noFill/>
                </a:ln>
                <a:effectLst/>
                <a:uLnTx/>
                <a:uFillTx/>
                <a:latin typeface="Corbel Light" panose="020B0303020204020204" pitchFamily="34" charset="0"/>
                <a:ea typeface="ＭＳ Ｐゴシック"/>
                <a:cs typeface="Arial"/>
              </a:rPr>
              <a:t>Your academic record</a:t>
            </a:r>
          </a:p>
          <a:p>
            <a:pPr marL="742950" lvl="1" indent="-285750" fontAlgn="base">
              <a:lnSpc>
                <a:spcPct val="150000"/>
              </a:lnSpc>
              <a:spcBef>
                <a:spcPct val="0"/>
              </a:spcBef>
              <a:spcAft>
                <a:spcPct val="0"/>
              </a:spcAft>
              <a:buFont typeface="Arial" panose="020B0604020202020204" pitchFamily="34" charset="0"/>
              <a:buChar char="•"/>
              <a:defRPr/>
            </a:pPr>
            <a:r>
              <a:rPr kumimoji="0" lang="en-US" b="0" i="0" u="none" strike="noStrike" kern="1200" cap="none" spc="0" normalizeH="0" baseline="0" noProof="0" dirty="0">
                <a:ln>
                  <a:noFill/>
                </a:ln>
                <a:effectLst/>
                <a:uLnTx/>
                <a:uFillTx/>
                <a:latin typeface="Corbel Light" panose="020B0303020204020204" pitchFamily="34" charset="0"/>
                <a:ea typeface="ＭＳ Ｐゴシック"/>
                <a:cs typeface="Arial"/>
              </a:rPr>
              <a:t>Your health record</a:t>
            </a:r>
            <a:endPar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Corbel Light" panose="020B0303020204020204" pitchFamily="34" charset="0"/>
                <a:ea typeface="ＭＳ Ｐゴシック"/>
                <a:cs typeface="Arial"/>
              </a:rPr>
              <a:t>Consider how privacy manifests itself in your lives?</a:t>
            </a:r>
          </a:p>
        </p:txBody>
      </p:sp>
      <p:pic>
        <p:nvPicPr>
          <p:cNvPr id="2" name="Audio 1">
            <a:hlinkClick r:id="" action="ppaction://media"/>
            <a:extLst>
              <a:ext uri="{FF2B5EF4-FFF2-40B4-BE49-F238E27FC236}">
                <a16:creationId xmlns:a16="http://schemas.microsoft.com/office/drawing/2014/main" id="{D3BF9CCB-B215-4150-BF8D-C583E5EC1D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77901738"/>
      </p:ext>
    </p:extLst>
  </p:cSld>
  <p:clrMapOvr>
    <a:masterClrMapping/>
  </p:clrMapOvr>
  <mc:AlternateContent xmlns:mc="http://schemas.openxmlformats.org/markup-compatibility/2006">
    <mc:Choice xmlns:p14="http://schemas.microsoft.com/office/powerpoint/2010/main" Requires="p14">
      <p:transition spd="slow" p14:dur="2000" advTm="85456"/>
    </mc:Choice>
    <mc:Fallback>
      <p:transition spd="slow" advTm="85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Served by {Privacy Issue?}…</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7" name="Picture 6">
            <a:extLst>
              <a:ext uri="{FF2B5EF4-FFF2-40B4-BE49-F238E27FC236}">
                <a16:creationId xmlns:a16="http://schemas.microsoft.com/office/drawing/2014/main" id="{C0CDE52A-FD77-4E1E-BA84-9A9D2880F001}"/>
              </a:ext>
            </a:extLst>
          </p:cNvPr>
          <p:cNvPicPr>
            <a:picLocks noChangeAspect="1"/>
          </p:cNvPicPr>
          <p:nvPr/>
        </p:nvPicPr>
        <p:blipFill>
          <a:blip r:embed="rId4"/>
          <a:stretch>
            <a:fillRect/>
          </a:stretch>
        </p:blipFill>
        <p:spPr>
          <a:xfrm>
            <a:off x="476645" y="1814228"/>
            <a:ext cx="5049225" cy="4628455"/>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6DE627F-88C3-4A11-B625-298C235BF076}"/>
              </a:ext>
            </a:extLst>
          </p:cNvPr>
          <p:cNvPicPr>
            <a:picLocks noChangeAspect="1"/>
          </p:cNvPicPr>
          <p:nvPr/>
        </p:nvPicPr>
        <p:blipFill>
          <a:blip r:embed="rId5"/>
          <a:stretch>
            <a:fillRect/>
          </a:stretch>
        </p:blipFill>
        <p:spPr>
          <a:xfrm>
            <a:off x="638173" y="1984501"/>
            <a:ext cx="1926725" cy="1322402"/>
          </a:xfrm>
          <a:prstGeom prst="rect">
            <a:avLst/>
          </a:prstGeom>
        </p:spPr>
      </p:pic>
      <p:pic>
        <p:nvPicPr>
          <p:cNvPr id="9" name="Picture 8">
            <a:extLst>
              <a:ext uri="{FF2B5EF4-FFF2-40B4-BE49-F238E27FC236}">
                <a16:creationId xmlns:a16="http://schemas.microsoft.com/office/drawing/2014/main" id="{3C3AE408-2138-4FBF-8B4A-9B5908FAC87E}"/>
              </a:ext>
            </a:extLst>
          </p:cNvPr>
          <p:cNvPicPr>
            <a:picLocks noChangeAspect="1"/>
          </p:cNvPicPr>
          <p:nvPr/>
        </p:nvPicPr>
        <p:blipFill>
          <a:blip r:embed="rId6"/>
          <a:stretch>
            <a:fillRect/>
          </a:stretch>
        </p:blipFill>
        <p:spPr>
          <a:xfrm>
            <a:off x="6033068" y="3333407"/>
            <a:ext cx="1988692" cy="1965746"/>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FE45677-2DE0-43D1-AB08-197CE9FCA3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2210" y="1682563"/>
            <a:ext cx="3179661" cy="4891784"/>
          </a:xfrm>
          <a:prstGeom prst="rect">
            <a:avLst/>
          </a:prstGeom>
          <a:ln>
            <a:solidFill>
              <a:schemeClr val="tx1"/>
            </a:solidFill>
          </a:ln>
          <a:effectLst>
            <a:outerShdw blurRad="292100" dist="139700" dir="2700000" algn="tl" rotWithShape="0">
              <a:srgbClr val="333333">
                <a:alpha val="65000"/>
              </a:srgbClr>
            </a:outerShdw>
          </a:effectLst>
        </p:spPr>
      </p:pic>
      <p:sp>
        <p:nvSpPr>
          <p:cNvPr id="11" name="Oval 10">
            <a:extLst>
              <a:ext uri="{FF2B5EF4-FFF2-40B4-BE49-F238E27FC236}">
                <a16:creationId xmlns:a16="http://schemas.microsoft.com/office/drawing/2014/main" id="{E735FC59-CC55-4873-AAA0-5E20C87B7054}"/>
              </a:ext>
            </a:extLst>
          </p:cNvPr>
          <p:cNvSpPr/>
          <p:nvPr/>
        </p:nvSpPr>
        <p:spPr>
          <a:xfrm>
            <a:off x="9361673" y="2736689"/>
            <a:ext cx="1913862" cy="43593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2" name="Audio 1">
            <a:hlinkClick r:id="" action="ppaction://media"/>
            <a:extLst>
              <a:ext uri="{FF2B5EF4-FFF2-40B4-BE49-F238E27FC236}">
                <a16:creationId xmlns:a16="http://schemas.microsoft.com/office/drawing/2014/main" id="{686E386D-C1D3-4366-945F-1450DBD4FC8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50485534"/>
      </p:ext>
    </p:extLst>
  </p:cSld>
  <p:clrMapOvr>
    <a:masterClrMapping/>
  </p:clrMapOvr>
  <mc:AlternateContent xmlns:mc="http://schemas.openxmlformats.org/markup-compatibility/2006">
    <mc:Choice xmlns:p14="http://schemas.microsoft.com/office/powerpoint/2010/main" Requires="p14">
      <p:transition spd="slow" p14:dur="2000" advTm="129478"/>
    </mc:Choice>
    <mc:Fallback>
      <p:transition spd="slow" advTm="129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Shallow Dive: Is the cost of privacy too high</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2451652" y="1668487"/>
            <a:ext cx="8449918" cy="4190314"/>
          </a:xfrm>
          <a:prstGeom prst="rect">
            <a:avLst/>
          </a:prstGeom>
          <a:noFill/>
        </p:spPr>
        <p:txBody>
          <a:bodyPr wrap="square" rtlCol="0">
            <a:spAutoFit/>
          </a:bodyPr>
          <a:lstStyle/>
          <a:p>
            <a:pPr lvl="0">
              <a:lnSpc>
                <a:spcPct val="150000"/>
              </a:lnSpc>
              <a:buClr>
                <a:schemeClr val="tx1"/>
              </a:buClr>
              <a:buSzPct val="100000"/>
            </a:pPr>
            <a:r>
              <a:rPr lang="en-AU" sz="2000" dirty="0">
                <a:latin typeface="Corbel Light" panose="020B0303020204020204" pitchFamily="34" charset="0"/>
                <a:cs typeface="Arial" panose="020B0604020202020204" pitchFamily="34" charset="0"/>
              </a:rPr>
              <a:t>Can you really...</a:t>
            </a:r>
          </a:p>
          <a:p>
            <a:pPr marL="742950" lvl="1" indent="-285750">
              <a:lnSpc>
                <a:spcPct val="150000"/>
              </a:lnSpc>
              <a:buClr>
                <a:srgbClr val="FF0000"/>
              </a:buClr>
              <a:buSzPct val="100000"/>
              <a:buFont typeface="Wingdings" panose="05000000000000000000" pitchFamily="2" charset="2"/>
              <a:buChar char="ü"/>
            </a:pPr>
            <a:r>
              <a:rPr lang="en-AU" sz="2000" dirty="0">
                <a:solidFill>
                  <a:srgbClr val="000000"/>
                </a:solidFill>
                <a:latin typeface="Corbel Light" panose="020B0303020204020204" pitchFamily="34" charset="0"/>
                <a:cs typeface="Arial" panose="020B0604020202020204" pitchFamily="34" charset="0"/>
              </a:rPr>
              <a:t>not to use credit cards (using only cash) so no information is gathered about your buying habits.</a:t>
            </a:r>
          </a:p>
          <a:p>
            <a:pPr marL="742950" lvl="1" indent="-285750">
              <a:lnSpc>
                <a:spcPct val="150000"/>
              </a:lnSpc>
              <a:buClr>
                <a:srgbClr val="FF0000"/>
              </a:buClr>
              <a:buSzPct val="100000"/>
              <a:buFont typeface="Wingdings" panose="05000000000000000000" pitchFamily="2" charset="2"/>
              <a:buChar char="ü"/>
            </a:pPr>
            <a:r>
              <a:rPr lang="en-AU" sz="2000" dirty="0">
                <a:solidFill>
                  <a:srgbClr val="000000"/>
                </a:solidFill>
                <a:latin typeface="Corbel Light" panose="020B0303020204020204" pitchFamily="34" charset="0"/>
                <a:cs typeface="Arial" panose="020B0604020202020204" pitchFamily="34" charset="0"/>
              </a:rPr>
              <a:t>not to subscribe to magazines so no company ever identifies your interests and sells your name to marketers.</a:t>
            </a:r>
          </a:p>
          <a:p>
            <a:pPr marL="742950" lvl="1" indent="-285750">
              <a:lnSpc>
                <a:spcPct val="150000"/>
              </a:lnSpc>
              <a:buClr>
                <a:srgbClr val="FF0000"/>
              </a:buClr>
              <a:buSzPct val="100000"/>
              <a:buFont typeface="Wingdings" panose="05000000000000000000" pitchFamily="2" charset="2"/>
              <a:buChar char="ü"/>
            </a:pPr>
            <a:r>
              <a:rPr lang="en-AU" sz="2000" dirty="0">
                <a:solidFill>
                  <a:srgbClr val="000000"/>
                </a:solidFill>
                <a:latin typeface="Corbel Light" panose="020B0303020204020204" pitchFamily="34" charset="0"/>
                <a:cs typeface="Arial" panose="020B0604020202020204" pitchFamily="34" charset="0"/>
              </a:rPr>
              <a:t>not to buy a home until you have saved enough to pay for it in cash (so that no-one has details of your borrowings).</a:t>
            </a:r>
          </a:p>
          <a:p>
            <a:pPr marL="742950" lvl="1" indent="-285750">
              <a:lnSpc>
                <a:spcPct val="150000"/>
              </a:lnSpc>
              <a:buClr>
                <a:srgbClr val="FF0000"/>
              </a:buClr>
              <a:buSzPct val="100000"/>
              <a:buFont typeface="Wingdings" panose="05000000000000000000" pitchFamily="2" charset="2"/>
              <a:buChar char="ü"/>
            </a:pPr>
            <a:r>
              <a:rPr lang="en-AU" sz="2000" dirty="0">
                <a:solidFill>
                  <a:srgbClr val="000000"/>
                </a:solidFill>
                <a:latin typeface="Corbel Light" panose="020B0303020204020204" pitchFamily="34" charset="0"/>
                <a:cs typeface="Arial" panose="020B0604020202020204" pitchFamily="34" charset="0"/>
              </a:rPr>
              <a:t>pay for all your medical care yourself to avoid records being created by a health insurance company.</a:t>
            </a:r>
          </a:p>
        </p:txBody>
      </p:sp>
      <p:pic>
        <p:nvPicPr>
          <p:cNvPr id="5" name="Picture 4">
            <a:extLst>
              <a:ext uri="{FF2B5EF4-FFF2-40B4-BE49-F238E27FC236}">
                <a16:creationId xmlns:a16="http://schemas.microsoft.com/office/drawing/2014/main" id="{7D6E21DA-13DA-4402-9E25-D90B44ECFE7D}"/>
              </a:ext>
            </a:extLst>
          </p:cNvPr>
          <p:cNvPicPr>
            <a:picLocks noChangeAspect="1"/>
          </p:cNvPicPr>
          <p:nvPr/>
        </p:nvPicPr>
        <p:blipFill>
          <a:blip r:embed="rId4"/>
          <a:stretch>
            <a:fillRect/>
          </a:stretch>
        </p:blipFill>
        <p:spPr>
          <a:xfrm>
            <a:off x="157561" y="4738490"/>
            <a:ext cx="1484154" cy="869834"/>
          </a:xfrm>
          <a:prstGeom prst="rect">
            <a:avLst/>
          </a:prstGeom>
        </p:spPr>
      </p:pic>
      <p:pic>
        <p:nvPicPr>
          <p:cNvPr id="6" name="Picture 5">
            <a:extLst>
              <a:ext uri="{FF2B5EF4-FFF2-40B4-BE49-F238E27FC236}">
                <a16:creationId xmlns:a16="http://schemas.microsoft.com/office/drawing/2014/main" id="{10F32AF3-2211-4736-8E77-BA923EF106EC}"/>
              </a:ext>
            </a:extLst>
          </p:cNvPr>
          <p:cNvPicPr>
            <a:picLocks noChangeAspect="1"/>
          </p:cNvPicPr>
          <p:nvPr/>
        </p:nvPicPr>
        <p:blipFill>
          <a:blip r:embed="rId5"/>
          <a:stretch>
            <a:fillRect/>
          </a:stretch>
        </p:blipFill>
        <p:spPr>
          <a:xfrm>
            <a:off x="357812" y="1891209"/>
            <a:ext cx="963290" cy="1165269"/>
          </a:xfrm>
          <a:prstGeom prst="rect">
            <a:avLst/>
          </a:prstGeom>
        </p:spPr>
      </p:pic>
      <p:pic>
        <p:nvPicPr>
          <p:cNvPr id="7" name="Picture 6">
            <a:extLst>
              <a:ext uri="{FF2B5EF4-FFF2-40B4-BE49-F238E27FC236}">
                <a16:creationId xmlns:a16="http://schemas.microsoft.com/office/drawing/2014/main" id="{1A621321-26E3-454E-8F4C-1EAB3648EEED}"/>
              </a:ext>
            </a:extLst>
          </p:cNvPr>
          <p:cNvPicPr>
            <a:picLocks noChangeAspect="1"/>
          </p:cNvPicPr>
          <p:nvPr/>
        </p:nvPicPr>
        <p:blipFill>
          <a:blip r:embed="rId6"/>
          <a:stretch>
            <a:fillRect/>
          </a:stretch>
        </p:blipFill>
        <p:spPr>
          <a:xfrm>
            <a:off x="308948" y="3447472"/>
            <a:ext cx="1226751" cy="1026150"/>
          </a:xfrm>
          <a:prstGeom prst="rect">
            <a:avLst/>
          </a:prstGeom>
        </p:spPr>
      </p:pic>
      <p:pic>
        <p:nvPicPr>
          <p:cNvPr id="2" name="Audio 1">
            <a:hlinkClick r:id="" action="ppaction://media"/>
            <a:extLst>
              <a:ext uri="{FF2B5EF4-FFF2-40B4-BE49-F238E27FC236}">
                <a16:creationId xmlns:a16="http://schemas.microsoft.com/office/drawing/2014/main" id="{C0E7A0CB-0636-464A-9932-A4FE794680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47743830"/>
      </p:ext>
    </p:extLst>
  </p:cSld>
  <p:clrMapOvr>
    <a:masterClrMapping/>
  </p:clrMapOvr>
  <mc:AlternateContent xmlns:mc="http://schemas.openxmlformats.org/markup-compatibility/2006">
    <mc:Choice xmlns:p14="http://schemas.microsoft.com/office/powerpoint/2010/main" Requires="p14">
      <p:transition spd="slow" p14:dur="2000" advTm="17298"/>
    </mc:Choice>
    <mc:Fallback>
      <p:transition spd="slow" advTm="17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ACD26D-1A92-40E7-A418-EBAA4526EF1E}"/>
              </a:ext>
            </a:extLst>
          </p:cNvPr>
          <p:cNvPicPr>
            <a:picLocks noChangeAspect="1"/>
          </p:cNvPicPr>
          <p:nvPr/>
        </p:nvPicPr>
        <p:blipFill>
          <a:blip r:embed="rId4"/>
          <a:stretch>
            <a:fillRect/>
          </a:stretch>
        </p:blipFill>
        <p:spPr>
          <a:xfrm>
            <a:off x="1454727" y="0"/>
            <a:ext cx="9282545" cy="6858000"/>
          </a:xfrm>
          <a:prstGeom prst="rect">
            <a:avLst/>
          </a:prstGeom>
        </p:spPr>
      </p:pic>
      <p:pic>
        <p:nvPicPr>
          <p:cNvPr id="2" name="Audio 1">
            <a:hlinkClick r:id="" action="ppaction://media"/>
            <a:extLst>
              <a:ext uri="{FF2B5EF4-FFF2-40B4-BE49-F238E27FC236}">
                <a16:creationId xmlns:a16="http://schemas.microsoft.com/office/drawing/2014/main" id="{AF881664-2CBB-4E56-917B-23F95B60C3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25401881"/>
      </p:ext>
    </p:extLst>
  </p:cSld>
  <p:clrMapOvr>
    <a:masterClrMapping/>
  </p:clrMapOvr>
  <mc:AlternateContent xmlns:mc="http://schemas.openxmlformats.org/markup-compatibility/2006">
    <mc:Choice xmlns:p14="http://schemas.microsoft.com/office/powerpoint/2010/main" Requires="p14">
      <p:transition spd="slow" p14:dur="2000" advTm="65726"/>
    </mc:Choice>
    <mc:Fallback>
      <p:transition spd="slow" advTm="65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Image result for break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90737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4868B14-2D4A-47F9-A606-05FC48B6F165}"/>
              </a:ext>
            </a:extLst>
          </p:cNvPr>
          <p:cNvSpPr txBox="1"/>
          <p:nvPr/>
        </p:nvSpPr>
        <p:spPr>
          <a:xfrm>
            <a:off x="430634" y="1616236"/>
            <a:ext cx="11542290" cy="4190314"/>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AU" sz="2000" b="1" u="none" strike="noStrike" kern="1200" cap="none" spc="0" normalizeH="0" baseline="0" noProof="0" dirty="0">
                <a:ln>
                  <a:noFill/>
                </a:ln>
                <a:solidFill>
                  <a:prstClr val="white"/>
                </a:solidFill>
                <a:highlight>
                  <a:srgbClr val="FF0000"/>
                </a:highlight>
                <a:uLnTx/>
                <a:uFillTx/>
                <a:latin typeface="Corbel Light" panose="020B0303020204020204" pitchFamily="34" charset="0"/>
                <a:ea typeface="ＭＳ Ｐゴシック"/>
              </a:rPr>
              <a:t>Objectives of this session</a:t>
            </a:r>
            <a:r>
              <a:rPr kumimoji="0" lang="en-AU" sz="2000" b="1" u="none" strike="noStrike" kern="1200" cap="none" spc="0" normalizeH="0" baseline="0" noProof="0" dirty="0">
                <a:ln>
                  <a:noFill/>
                </a:ln>
                <a:solidFill>
                  <a:srgbClr val="FF0000"/>
                </a:solidFill>
                <a:highlight>
                  <a:srgbClr val="FF0000"/>
                </a:highlight>
                <a:uLnTx/>
                <a:uFillTx/>
                <a:latin typeface="Corbel Light" panose="020B0303020204020204" pitchFamily="34" charset="0"/>
                <a:ea typeface="ＭＳ Ｐゴシック"/>
              </a:rPr>
              <a:t>.</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rPr>
              <a:t>Understand the characteristics of Privacy</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rPr>
              <a:t>Understand why Privacy is important to individuals &amp; organisations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rPr>
              <a:t>Explore the context of Privacy &amp; Technology</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rPr>
              <a:t>Identify and become familiar with key pieces of Privacy legislation</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rPr>
              <a:t>Extend Privacy into Surveillance and explore Uberveillance</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rPr>
              <a:t>THINK &amp; REFLECT upon Privacy issues as a current/future ICT Professional</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rPr>
              <a:t>Identify areas for further exploration in your own time</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rPr>
              <a:t>Be more knowledgeable at the end of the session</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6694066" cy="646331"/>
          </a:xfrm>
          <a:prstGeom prst="rect">
            <a:avLst/>
          </a:prstGeom>
          <a:noFill/>
        </p:spPr>
        <p:txBody>
          <a:bodyPr wrap="square" rtlCol="0">
            <a:spAutoFit/>
          </a:bodyPr>
          <a:lstStyle/>
          <a:p>
            <a:pPr lvl="0" fontAlgn="base">
              <a:spcBef>
                <a:spcPct val="0"/>
              </a:spcBef>
              <a:spcAft>
                <a:spcPct val="0"/>
              </a:spcAf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This session’s </a:t>
            </a:r>
            <a:r>
              <a:rPr lang="en-US" sz="3600" dirty="0">
                <a:solidFill>
                  <a:prstClr val="white"/>
                </a:solidFill>
                <a:effectLst>
                  <a:outerShdw blurRad="38100" dist="38100" dir="2700000" algn="tl">
                    <a:srgbClr val="000000">
                      <a:alpha val="43137"/>
                    </a:srgbClr>
                  </a:outerShdw>
                </a:effectLst>
                <a:latin typeface="Arial" charset="0"/>
                <a:ea typeface="ＭＳ Ｐゴシック"/>
              </a:rPr>
              <a:t>objectives</a:t>
            </a:r>
            <a:r>
              <a:rPr lang="en-US" sz="3600" dirty="0">
                <a:solidFill>
                  <a:srgbClr val="FF0000"/>
                </a:solidFill>
                <a:effectLst>
                  <a:outerShdw blurRad="38100" dist="38100" dir="2700000" algn="tl">
                    <a:srgbClr val="000000">
                      <a:alpha val="43137"/>
                    </a:srgbClr>
                  </a:outerShdw>
                </a:effectLst>
                <a:latin typeface="Arial" charset="0"/>
                <a:ea typeface="ＭＳ Ｐゴシック"/>
              </a:rPr>
              <a:t>.</a:t>
            </a:r>
            <a:endParaRPr kumimoji="0" lang="en-US" sz="36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rial" charset="0"/>
              <a:ea typeface="ＭＳ Ｐゴシック"/>
            </a:endParaRPr>
          </a:p>
        </p:txBody>
      </p:sp>
      <p:pic>
        <p:nvPicPr>
          <p:cNvPr id="6" name="Picture 5">
            <a:extLst>
              <a:ext uri="{FF2B5EF4-FFF2-40B4-BE49-F238E27FC236}">
                <a16:creationId xmlns:a16="http://schemas.microsoft.com/office/drawing/2014/main" id="{1EA19843-B002-4B0D-A022-9835E591E901}"/>
              </a:ext>
            </a:extLst>
          </p:cNvPr>
          <p:cNvPicPr>
            <a:picLocks noChangeAspect="1"/>
          </p:cNvPicPr>
          <p:nvPr/>
        </p:nvPicPr>
        <p:blipFill>
          <a:blip r:embed="rId4"/>
          <a:stretch>
            <a:fillRect/>
          </a:stretch>
        </p:blipFill>
        <p:spPr>
          <a:xfrm>
            <a:off x="10368896" y="5092699"/>
            <a:ext cx="1680227" cy="1680227"/>
          </a:xfrm>
          <a:prstGeom prst="rect">
            <a:avLst/>
          </a:prstGeom>
        </p:spPr>
      </p:pic>
      <p:pic>
        <p:nvPicPr>
          <p:cNvPr id="2" name="Audio 1">
            <a:hlinkClick r:id="" action="ppaction://media"/>
            <a:extLst>
              <a:ext uri="{FF2B5EF4-FFF2-40B4-BE49-F238E27FC236}">
                <a16:creationId xmlns:a16="http://schemas.microsoft.com/office/drawing/2014/main" id="{2A7A026B-A890-4DC3-AE7C-771E9CF412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02720496"/>
      </p:ext>
    </p:extLst>
  </p:cSld>
  <p:clrMapOvr>
    <a:masterClrMapping/>
  </p:clrMapOvr>
  <mc:AlternateContent xmlns:mc="http://schemas.openxmlformats.org/markup-compatibility/2006">
    <mc:Choice xmlns:p14="http://schemas.microsoft.com/office/powerpoint/2010/main" Requires="p14">
      <p:transition spd="slow" p14:dur="2000" advTm="38382"/>
    </mc:Choice>
    <mc:Fallback>
      <p:transition spd="slow" advTm="38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8796E-C5FB-488E-BCF3-861E47022AFF}"/>
              </a:ext>
            </a:extLst>
          </p:cNvPr>
          <p:cNvPicPr>
            <a:picLocks noChangeAspect="1"/>
          </p:cNvPicPr>
          <p:nvPr/>
        </p:nvPicPr>
        <p:blipFill>
          <a:blip r:embed="rId2"/>
          <a:stretch>
            <a:fillRect/>
          </a:stretch>
        </p:blipFill>
        <p:spPr>
          <a:xfrm>
            <a:off x="10368896" y="5092699"/>
            <a:ext cx="1680227" cy="1680227"/>
          </a:xfrm>
          <a:prstGeom prst="rect">
            <a:avLst/>
          </a:prstGeom>
        </p:spPr>
      </p:pic>
      <p:sp>
        <p:nvSpPr>
          <p:cNvPr id="10" name="TextBox 9">
            <a:extLst>
              <a:ext uri="{FF2B5EF4-FFF2-40B4-BE49-F238E27FC236}">
                <a16:creationId xmlns:a16="http://schemas.microsoft.com/office/drawing/2014/main" id="{84868B14-2D4A-47F9-A606-05FC48B6F165}"/>
              </a:ext>
            </a:extLst>
          </p:cNvPr>
          <p:cNvSpPr txBox="1"/>
          <p:nvPr/>
        </p:nvSpPr>
        <p:spPr>
          <a:xfrm>
            <a:off x="430634" y="1584332"/>
            <a:ext cx="11542290" cy="2534027"/>
          </a:xfrm>
          <a:prstGeom prst="rect">
            <a:avLst/>
          </a:prstGeom>
          <a:noFill/>
        </p:spPr>
        <p:txBody>
          <a:bodyPr wrap="square" rtlCol="0">
            <a:spAutoFit/>
          </a:bodyPr>
          <a:lstStyle/>
          <a:p>
            <a:pPr fontAlgn="base">
              <a:lnSpc>
                <a:spcPct val="150000"/>
              </a:lnSpc>
              <a:spcBef>
                <a:spcPct val="0"/>
              </a:spcBef>
              <a:spcAft>
                <a:spcPct val="0"/>
              </a:spcAft>
            </a:pPr>
            <a:r>
              <a:rPr kumimoji="0" lang="en-US"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1. Develop and present a resolved project outcome which synthesises an understanding of ethical and socio-technical challenges faced by an ICT professional</a:t>
            </a:r>
          </a:p>
          <a:p>
            <a:pPr fontAlgn="base">
              <a:lnSpc>
                <a:spcPct val="150000"/>
              </a:lnSpc>
              <a:spcBef>
                <a:spcPct val="0"/>
              </a:spcBef>
              <a:spcAft>
                <a:spcPct val="0"/>
              </a:spcAft>
            </a:pPr>
            <a:r>
              <a:rPr kumimoji="0" lang="en-US"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2. Evaluate the role of standards, codes of conduct and legislative/regulatory obligations on the level of professionalism of the ICT industry</a:t>
            </a:r>
          </a:p>
          <a:p>
            <a:pPr fontAlgn="base">
              <a:lnSpc>
                <a:spcPct val="150000"/>
              </a:lnSpc>
              <a:spcBef>
                <a:spcPct val="0"/>
              </a:spcBef>
              <a:spcAft>
                <a:spcPct val="0"/>
              </a:spcAft>
            </a:pPr>
            <a:r>
              <a:rPr kumimoji="0" lang="en-US"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3. Review the roles and responsibilities of ICT professionals in organisations and society from a range of perspectives such as work-life balance, mentoring and life-long learning</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66940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This session’s </a:t>
            </a:r>
            <a:r>
              <a:rPr lang="en-US" sz="3600" dirty="0">
                <a:solidFill>
                  <a:prstClr val="white"/>
                </a:solidFill>
                <a:effectLst>
                  <a:outerShdw blurRad="38100" dist="38100" dir="2700000" algn="tl">
                    <a:srgbClr val="000000">
                      <a:alpha val="43137"/>
                    </a:srgbClr>
                  </a:outerShdw>
                </a:effectLst>
                <a:latin typeface="Arial" charset="0"/>
                <a:ea typeface="ＭＳ Ｐゴシック"/>
              </a:rPr>
              <a:t>ULO’s</a:t>
            </a:r>
            <a:r>
              <a:rPr lang="en-US" sz="3600" dirty="0">
                <a:solidFill>
                  <a:srgbClr val="FF0000"/>
                </a:solidFill>
                <a:effectLst>
                  <a:outerShdw blurRad="38100" dist="38100" dir="2700000" algn="tl">
                    <a:srgbClr val="000000">
                      <a:alpha val="43137"/>
                    </a:srgbClr>
                  </a:outerShdw>
                </a:effectLst>
                <a:latin typeface="Arial" charset="0"/>
                <a:ea typeface="ＭＳ Ｐゴシック"/>
              </a:rPr>
              <a:t>.</a:t>
            </a:r>
            <a:endParaRPr lang="en-US" sz="3600" dirty="0">
              <a:solidFill>
                <a:prstClr val="white"/>
              </a:solidFill>
              <a:effectLst>
                <a:outerShdw blurRad="38100" dist="38100" dir="2700000" algn="tl">
                  <a:srgbClr val="000000">
                    <a:alpha val="43137"/>
                  </a:srgbClr>
                </a:outerShdw>
              </a:effectLst>
              <a:latin typeface="Arial" charset="0"/>
              <a:ea typeface="ＭＳ Ｐゴシック"/>
            </a:endParaRPr>
          </a:p>
        </p:txBody>
      </p:sp>
      <p:sp>
        <p:nvSpPr>
          <p:cNvPr id="6" name="TextBox 5">
            <a:extLst>
              <a:ext uri="{FF2B5EF4-FFF2-40B4-BE49-F238E27FC236}">
                <a16:creationId xmlns:a16="http://schemas.microsoft.com/office/drawing/2014/main" id="{6C87215B-1A48-4E69-B4E5-03D114F592AC}"/>
              </a:ext>
            </a:extLst>
          </p:cNvPr>
          <p:cNvSpPr txBox="1"/>
          <p:nvPr/>
        </p:nvSpPr>
        <p:spPr>
          <a:xfrm>
            <a:off x="430634" y="4231821"/>
            <a:ext cx="11221616" cy="2210862"/>
          </a:xfrm>
          <a:prstGeom prst="rect">
            <a:avLst/>
          </a:prstGeom>
          <a:noFill/>
        </p:spPr>
        <p:txBody>
          <a:bodyPr wrap="square">
            <a:spAutoFit/>
          </a:bodyPr>
          <a:lstStyle/>
          <a:p>
            <a:pPr fontAlgn="base">
              <a:lnSpc>
                <a:spcPct val="150000"/>
              </a:lnSpc>
              <a:spcBef>
                <a:spcPct val="0"/>
              </a:spcBef>
              <a:spcAft>
                <a:spcPct val="0"/>
              </a:spcAft>
            </a:pPr>
            <a:r>
              <a:rPr lang="en-AU" sz="2000" b="1" dirty="0">
                <a:solidFill>
                  <a:schemeClr val="bg1"/>
                </a:solidFill>
                <a:highlight>
                  <a:srgbClr val="FF0000"/>
                </a:highlight>
                <a:latin typeface="Corbel Light" panose="020B0303020204020204" pitchFamily="34" charset="0"/>
                <a:ea typeface="ＭＳ Ｐゴシック"/>
              </a:rPr>
              <a:t>What you need to do with this recorded presentation</a:t>
            </a:r>
            <a:r>
              <a:rPr lang="en-AU" sz="2000" b="1" dirty="0">
                <a:solidFill>
                  <a:srgbClr val="FF0000"/>
                </a:solidFill>
                <a:highlight>
                  <a:srgbClr val="FF0000"/>
                </a:highlight>
                <a:latin typeface="Corbel Light" panose="020B0303020204020204" pitchFamily="34" charset="0"/>
                <a:ea typeface="ＭＳ Ｐゴシック"/>
              </a:rPr>
              <a:t>.</a:t>
            </a:r>
          </a:p>
          <a:p>
            <a:pPr marL="342900" indent="-342900" fontAlgn="base">
              <a:lnSpc>
                <a:spcPct val="150000"/>
              </a:lnSpc>
              <a:spcBef>
                <a:spcPct val="0"/>
              </a:spcBef>
              <a:spcAft>
                <a:spcPct val="0"/>
              </a:spcAft>
              <a:buFont typeface="Wingdings" panose="05000000000000000000" pitchFamily="2" charset="2"/>
              <a:buChar char="§"/>
            </a:pPr>
            <a:r>
              <a:rPr lang="en-AU" sz="1800" dirty="0">
                <a:solidFill>
                  <a:prstClr val="black"/>
                </a:solidFill>
                <a:latin typeface="Corbel Light" panose="020B0303020204020204" pitchFamily="34" charset="0"/>
                <a:ea typeface="ＭＳ Ｐゴシック"/>
              </a:rPr>
              <a:t>Watch, reflect and take your own notes</a:t>
            </a:r>
          </a:p>
          <a:p>
            <a:pPr marL="342900" indent="-342900" fontAlgn="base">
              <a:lnSpc>
                <a:spcPct val="150000"/>
              </a:lnSpc>
              <a:spcBef>
                <a:spcPct val="0"/>
              </a:spcBef>
              <a:spcAft>
                <a:spcPct val="0"/>
              </a:spcAft>
              <a:buFont typeface="Wingdings" panose="05000000000000000000" pitchFamily="2" charset="2"/>
              <a:buChar char="§"/>
            </a:pPr>
            <a:r>
              <a:rPr lang="en-AU" sz="1800" dirty="0">
                <a:solidFill>
                  <a:prstClr val="black"/>
                </a:solidFill>
                <a:latin typeface="Corbel Light" panose="020B0303020204020204" pitchFamily="34" charset="0"/>
                <a:ea typeface="ＭＳ Ｐゴシック"/>
              </a:rPr>
              <a:t>Jot down any queries you may have on the concepts ready for the weekly LIVE Catchup.</a:t>
            </a:r>
          </a:p>
          <a:p>
            <a:pPr fontAlgn="base">
              <a:lnSpc>
                <a:spcPct val="150000"/>
              </a:lnSpc>
              <a:spcBef>
                <a:spcPct val="0"/>
              </a:spcBef>
              <a:spcAft>
                <a:spcPct val="0"/>
              </a:spcAft>
            </a:pPr>
            <a:r>
              <a:rPr lang="en-AU" sz="2000" b="1" dirty="0">
                <a:solidFill>
                  <a:schemeClr val="bg1"/>
                </a:solidFill>
                <a:highlight>
                  <a:srgbClr val="FF0000"/>
                </a:highlight>
                <a:latin typeface="Corbel Light" panose="020B0303020204020204" pitchFamily="34" charset="0"/>
                <a:ea typeface="ＭＳ Ｐゴシック"/>
              </a:rPr>
              <a:t>How long will this task take</a:t>
            </a:r>
            <a:r>
              <a:rPr lang="en-AU" sz="2000" b="1" dirty="0">
                <a:solidFill>
                  <a:srgbClr val="FF0000"/>
                </a:solidFill>
                <a:highlight>
                  <a:srgbClr val="FF0000"/>
                </a:highlight>
                <a:latin typeface="Corbel Light" panose="020B0303020204020204" pitchFamily="34" charset="0"/>
                <a:ea typeface="ＭＳ Ｐゴシック"/>
              </a:rPr>
              <a:t>.</a:t>
            </a:r>
            <a:r>
              <a:rPr lang="en-AU" sz="2000" b="1" dirty="0">
                <a:solidFill>
                  <a:srgbClr val="FF0000"/>
                </a:solidFill>
                <a:latin typeface="Corbel Light" panose="020B0303020204020204" pitchFamily="34" charset="0"/>
                <a:ea typeface="ＭＳ Ｐゴシック"/>
              </a:rPr>
              <a:t>  </a:t>
            </a:r>
          </a:p>
          <a:p>
            <a:pPr marL="342900" indent="-342900" fontAlgn="base">
              <a:lnSpc>
                <a:spcPct val="150000"/>
              </a:lnSpc>
              <a:spcBef>
                <a:spcPct val="0"/>
              </a:spcBef>
              <a:spcAft>
                <a:spcPct val="0"/>
              </a:spcAft>
              <a:buFont typeface="Wingdings" panose="05000000000000000000" pitchFamily="2" charset="2"/>
              <a:buChar char="§"/>
            </a:pPr>
            <a:r>
              <a:rPr lang="en-AU" sz="1800" dirty="0">
                <a:solidFill>
                  <a:prstClr val="black"/>
                </a:solidFill>
                <a:latin typeface="Corbel Light" panose="020B0303020204020204" pitchFamily="34" charset="0"/>
                <a:ea typeface="ＭＳ Ｐゴシック"/>
              </a:rPr>
              <a:t>This task will take approx. </a:t>
            </a:r>
            <a:r>
              <a:rPr lang="en-AU" b="1" dirty="0">
                <a:solidFill>
                  <a:prstClr val="black"/>
                </a:solidFill>
                <a:latin typeface="Corbel Light" panose="020B0303020204020204" pitchFamily="34" charset="0"/>
                <a:ea typeface="ＭＳ Ｐゴシック"/>
              </a:rPr>
              <a:t>45</a:t>
            </a:r>
            <a:r>
              <a:rPr lang="en-AU" sz="1800" b="1" dirty="0">
                <a:solidFill>
                  <a:prstClr val="black"/>
                </a:solidFill>
                <a:latin typeface="Corbel Light" panose="020B0303020204020204" pitchFamily="34" charset="0"/>
                <a:ea typeface="ＭＳ Ｐゴシック"/>
              </a:rPr>
              <a:t> minutes</a:t>
            </a:r>
            <a:r>
              <a:rPr lang="en-AU" sz="1800" dirty="0">
                <a:solidFill>
                  <a:prstClr val="black"/>
                </a:solidFill>
                <a:latin typeface="Corbel Light" panose="020B0303020204020204" pitchFamily="34" charset="0"/>
                <a:ea typeface="ＭＳ Ｐゴシック"/>
              </a:rPr>
              <a:t> to complete this session. There is a Part 2 which will take ~ 15 minutes.</a:t>
            </a:r>
          </a:p>
        </p:txBody>
      </p:sp>
    </p:spTree>
    <p:extLst>
      <p:ext uri="{BB962C8B-B14F-4D97-AF65-F5344CB8AC3E}">
        <p14:creationId xmlns:p14="http://schemas.microsoft.com/office/powerpoint/2010/main" val="1380581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496996"/>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sp>
        <p:nvSpPr>
          <p:cNvPr id="5" name="Text Placeholder 12">
            <a:extLst>
              <a:ext uri="{FF2B5EF4-FFF2-40B4-BE49-F238E27FC236}">
                <a16:creationId xmlns:a16="http://schemas.microsoft.com/office/drawing/2014/main" id="{A11C67AF-9437-48E5-8AA7-9FF1FDFC40E9}"/>
              </a:ext>
            </a:extLst>
          </p:cNvPr>
          <p:cNvSpPr txBox="1">
            <a:spLocks/>
          </p:cNvSpPr>
          <p:nvPr/>
        </p:nvSpPr>
        <p:spPr>
          <a:xfrm>
            <a:off x="3220801" y="2980339"/>
            <a:ext cx="5308546" cy="897321"/>
          </a:xfrm>
          <a:prstGeom prst="rect">
            <a:avLst/>
          </a:prstGeom>
        </p:spPr>
        <p:txBody>
          <a:bodyPr>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lgn="ctr">
              <a:buClr>
                <a:srgbClr val="FFFFFF"/>
              </a:buClr>
              <a:buFont typeface="Wingdings 2"/>
              <a:buNone/>
            </a:pPr>
            <a:r>
              <a:rPr lang="en-AU" sz="9600" b="1">
                <a:solidFill>
                  <a:srgbClr val="FF0000"/>
                </a:solidFill>
                <a:effectLst>
                  <a:outerShdw blurRad="50800" dist="38100" dir="2700000" algn="tl" rotWithShape="0">
                    <a:prstClr val="black">
                      <a:alpha val="40000"/>
                    </a:prstClr>
                  </a:outerShdw>
                </a:effectLst>
                <a:latin typeface="Arial"/>
                <a:cs typeface="Arial"/>
              </a:rPr>
              <a:t>Privacy</a:t>
            </a:r>
            <a:endParaRPr lang="en-AU" sz="9600" b="1" dirty="0">
              <a:solidFill>
                <a:srgbClr val="FF0000"/>
              </a:solidFill>
              <a:effectLst>
                <a:outerShdw blurRad="50800" dist="38100" dir="2700000" algn="tl" rotWithShape="0">
                  <a:prstClr val="black">
                    <a:alpha val="40000"/>
                  </a:prstClr>
                </a:outerShdw>
              </a:effectLst>
              <a:latin typeface="Arial"/>
              <a:cs typeface="Arial"/>
            </a:endParaRPr>
          </a:p>
        </p:txBody>
      </p:sp>
      <p:sp>
        <p:nvSpPr>
          <p:cNvPr id="6" name="Freeform 4">
            <a:extLst>
              <a:ext uri="{FF2B5EF4-FFF2-40B4-BE49-F238E27FC236}">
                <a16:creationId xmlns:a16="http://schemas.microsoft.com/office/drawing/2014/main" id="{130AF533-8358-4E67-92CB-53AEED8F695B}"/>
              </a:ext>
            </a:extLst>
          </p:cNvPr>
          <p:cNvSpPr/>
          <p:nvPr/>
        </p:nvSpPr>
        <p:spPr>
          <a:xfrm>
            <a:off x="2946400" y="3447338"/>
            <a:ext cx="5308545" cy="897321"/>
          </a:xfrm>
          <a:custGeom>
            <a:avLst/>
            <a:gdLst>
              <a:gd name="connsiteX0" fmla="*/ 108332 w 1994524"/>
              <a:gd name="connsiteY0" fmla="*/ 130629 h 411633"/>
              <a:gd name="connsiteX1" fmla="*/ 630846 w 1994524"/>
              <a:gd name="connsiteY1" fmla="*/ 102637 h 411633"/>
              <a:gd name="connsiteX2" fmla="*/ 864111 w 1994524"/>
              <a:gd name="connsiteY2" fmla="*/ 83976 h 411633"/>
              <a:gd name="connsiteX3" fmla="*/ 1386626 w 1994524"/>
              <a:gd name="connsiteY3" fmla="*/ 55984 h 411633"/>
              <a:gd name="connsiteX4" fmla="*/ 1983785 w 1994524"/>
              <a:gd name="connsiteY4" fmla="*/ 65315 h 411633"/>
              <a:gd name="connsiteX5" fmla="*/ 1825164 w 1994524"/>
              <a:gd name="connsiteY5" fmla="*/ 46654 h 411633"/>
              <a:gd name="connsiteX6" fmla="*/ 1479932 w 1994524"/>
              <a:gd name="connsiteY6" fmla="*/ 0 h 411633"/>
              <a:gd name="connsiteX7" fmla="*/ 733483 w 1994524"/>
              <a:gd name="connsiteY7" fmla="*/ 18662 h 411633"/>
              <a:gd name="connsiteX8" fmla="*/ 453564 w 1994524"/>
              <a:gd name="connsiteY8" fmla="*/ 37323 h 411633"/>
              <a:gd name="connsiteX9" fmla="*/ 285613 w 1994524"/>
              <a:gd name="connsiteY9" fmla="*/ 65315 h 411633"/>
              <a:gd name="connsiteX10" fmla="*/ 686830 w 1994524"/>
              <a:gd name="connsiteY10" fmla="*/ 83976 h 411633"/>
              <a:gd name="connsiteX11" fmla="*/ 920095 w 1994524"/>
              <a:gd name="connsiteY11" fmla="*/ 102637 h 411633"/>
              <a:gd name="connsiteX12" fmla="*/ 1815834 w 1994524"/>
              <a:gd name="connsiteY12" fmla="*/ 121298 h 411633"/>
              <a:gd name="connsiteX13" fmla="*/ 1853156 w 1994524"/>
              <a:gd name="connsiteY13" fmla="*/ 130629 h 411633"/>
              <a:gd name="connsiteX14" fmla="*/ 1694536 w 1994524"/>
              <a:gd name="connsiteY14" fmla="*/ 167952 h 411633"/>
              <a:gd name="connsiteX15" fmla="*/ 1470601 w 1994524"/>
              <a:gd name="connsiteY15" fmla="*/ 186613 h 411633"/>
              <a:gd name="connsiteX16" fmla="*/ 1349303 w 1994524"/>
              <a:gd name="connsiteY16" fmla="*/ 195943 h 411633"/>
              <a:gd name="connsiteX17" fmla="*/ 1069385 w 1994524"/>
              <a:gd name="connsiteY17" fmla="*/ 223935 h 411633"/>
              <a:gd name="connsiteX18" fmla="*/ 836120 w 1994524"/>
              <a:gd name="connsiteY18" fmla="*/ 251927 h 411633"/>
              <a:gd name="connsiteX19" fmla="*/ 724152 w 1994524"/>
              <a:gd name="connsiteY19" fmla="*/ 242596 h 411633"/>
              <a:gd name="connsiteX20" fmla="*/ 1237336 w 1994524"/>
              <a:gd name="connsiteY20" fmla="*/ 251927 h 411633"/>
              <a:gd name="connsiteX21" fmla="*/ 89671 w 1994524"/>
              <a:gd name="connsiteY21" fmla="*/ 270588 h 411633"/>
              <a:gd name="connsiteX22" fmla="*/ 5695 w 1994524"/>
              <a:gd name="connsiteY22" fmla="*/ 279919 h 411633"/>
              <a:gd name="connsiteX23" fmla="*/ 266952 w 1994524"/>
              <a:gd name="connsiteY23" fmla="*/ 270588 h 411633"/>
              <a:gd name="connsiteX24" fmla="*/ 817458 w 1994524"/>
              <a:gd name="connsiteY24" fmla="*/ 233266 h 411633"/>
              <a:gd name="connsiteX25" fmla="*/ 1004071 w 1994524"/>
              <a:gd name="connsiteY25" fmla="*/ 214605 h 411633"/>
              <a:gd name="connsiteX26" fmla="*/ 1162691 w 1994524"/>
              <a:gd name="connsiteY26" fmla="*/ 205274 h 411633"/>
              <a:gd name="connsiteX27" fmla="*/ 1283989 w 1994524"/>
              <a:gd name="connsiteY27" fmla="*/ 195943 h 411633"/>
              <a:gd name="connsiteX28" fmla="*/ 1311981 w 1994524"/>
              <a:gd name="connsiteY28" fmla="*/ 195943 h 411633"/>
              <a:gd name="connsiteX29" fmla="*/ 845450 w 1994524"/>
              <a:gd name="connsiteY29" fmla="*/ 177282 h 411633"/>
              <a:gd name="connsiteX30" fmla="*/ 724152 w 1994524"/>
              <a:gd name="connsiteY30" fmla="*/ 167952 h 411633"/>
              <a:gd name="connsiteX31" fmla="*/ 388250 w 1994524"/>
              <a:gd name="connsiteY31" fmla="*/ 149290 h 411633"/>
              <a:gd name="connsiteX32" fmla="*/ 584193 w 1994524"/>
              <a:gd name="connsiteY32" fmla="*/ 130629 h 411633"/>
              <a:gd name="connsiteX33" fmla="*/ 742813 w 1994524"/>
              <a:gd name="connsiteY33" fmla="*/ 121298 h 411633"/>
              <a:gd name="connsiteX34" fmla="*/ 882773 w 1994524"/>
              <a:gd name="connsiteY34" fmla="*/ 102637 h 411633"/>
              <a:gd name="connsiteX35" fmla="*/ 1041393 w 1994524"/>
              <a:gd name="connsiteY35" fmla="*/ 93307 h 411633"/>
              <a:gd name="connsiteX36" fmla="*/ 1172022 w 1994524"/>
              <a:gd name="connsiteY36" fmla="*/ 65315 h 411633"/>
              <a:gd name="connsiteX37" fmla="*/ 1283989 w 1994524"/>
              <a:gd name="connsiteY37" fmla="*/ 55984 h 411633"/>
              <a:gd name="connsiteX38" fmla="*/ 1339973 w 1994524"/>
              <a:gd name="connsiteY38" fmla="*/ 46654 h 411633"/>
              <a:gd name="connsiteX39" fmla="*/ 910764 w 1994524"/>
              <a:gd name="connsiteY39" fmla="*/ 46654 h 411633"/>
              <a:gd name="connsiteX40" fmla="*/ 686830 w 1994524"/>
              <a:gd name="connsiteY40" fmla="*/ 55984 h 411633"/>
              <a:gd name="connsiteX41" fmla="*/ 593524 w 1994524"/>
              <a:gd name="connsiteY41" fmla="*/ 65315 h 411633"/>
              <a:gd name="connsiteX42" fmla="*/ 397581 w 1994524"/>
              <a:gd name="connsiteY42" fmla="*/ 55984 h 411633"/>
              <a:gd name="connsiteX43" fmla="*/ 1358634 w 1994524"/>
              <a:gd name="connsiteY43" fmla="*/ 65315 h 411633"/>
              <a:gd name="connsiteX44" fmla="*/ 1274658 w 1994524"/>
              <a:gd name="connsiteY44" fmla="*/ 93307 h 411633"/>
              <a:gd name="connsiteX45" fmla="*/ 1172022 w 1994524"/>
              <a:gd name="connsiteY45" fmla="*/ 102637 h 411633"/>
              <a:gd name="connsiteX46" fmla="*/ 518879 w 1994524"/>
              <a:gd name="connsiteY46" fmla="*/ 111968 h 411633"/>
              <a:gd name="connsiteX47" fmla="*/ 1125369 w 1994524"/>
              <a:gd name="connsiteY47" fmla="*/ 111968 h 411633"/>
              <a:gd name="connsiteX48" fmla="*/ 1283989 w 1994524"/>
              <a:gd name="connsiteY48" fmla="*/ 93307 h 411633"/>
              <a:gd name="connsiteX49" fmla="*/ 1685205 w 1994524"/>
              <a:gd name="connsiteY49" fmla="*/ 102637 h 411633"/>
              <a:gd name="connsiteX50" fmla="*/ 1610560 w 1994524"/>
              <a:gd name="connsiteY50" fmla="*/ 111968 h 411633"/>
              <a:gd name="connsiteX51" fmla="*/ 845450 w 1994524"/>
              <a:gd name="connsiteY51" fmla="*/ 121298 h 411633"/>
              <a:gd name="connsiteX52" fmla="*/ 1162691 w 1994524"/>
              <a:gd name="connsiteY52" fmla="*/ 121298 h 411633"/>
              <a:gd name="connsiteX53" fmla="*/ 1815834 w 1994524"/>
              <a:gd name="connsiteY53" fmla="*/ 130629 h 411633"/>
              <a:gd name="connsiteX54" fmla="*/ 1881148 w 1994524"/>
              <a:gd name="connsiteY54" fmla="*/ 149290 h 411633"/>
              <a:gd name="connsiteX55" fmla="*/ 1918471 w 1994524"/>
              <a:gd name="connsiteY55" fmla="*/ 167952 h 411633"/>
              <a:gd name="connsiteX56" fmla="*/ 1899809 w 1994524"/>
              <a:gd name="connsiteY56" fmla="*/ 186613 h 411633"/>
              <a:gd name="connsiteX57" fmla="*/ 1573238 w 1994524"/>
              <a:gd name="connsiteY57" fmla="*/ 177282 h 411633"/>
              <a:gd name="connsiteX58" fmla="*/ 1442609 w 1994524"/>
              <a:gd name="connsiteY58" fmla="*/ 158621 h 411633"/>
              <a:gd name="connsiteX59" fmla="*/ 1181352 w 1994524"/>
              <a:gd name="connsiteY59" fmla="*/ 139960 h 411633"/>
              <a:gd name="connsiteX60" fmla="*/ 854781 w 1994524"/>
              <a:gd name="connsiteY60" fmla="*/ 149290 h 411633"/>
              <a:gd name="connsiteX61" fmla="*/ 985409 w 1994524"/>
              <a:gd name="connsiteY61" fmla="*/ 158621 h 411633"/>
              <a:gd name="connsiteX62" fmla="*/ 1097377 w 1994524"/>
              <a:gd name="connsiteY62" fmla="*/ 167952 h 411633"/>
              <a:gd name="connsiteX63" fmla="*/ 1255997 w 1994524"/>
              <a:gd name="connsiteY63" fmla="*/ 177282 h 411633"/>
              <a:gd name="connsiteX64" fmla="*/ 1517254 w 1994524"/>
              <a:gd name="connsiteY64" fmla="*/ 205274 h 411633"/>
              <a:gd name="connsiteX65" fmla="*/ 1638552 w 1994524"/>
              <a:gd name="connsiteY65" fmla="*/ 214605 h 411633"/>
              <a:gd name="connsiteX66" fmla="*/ 1769181 w 1994524"/>
              <a:gd name="connsiteY66" fmla="*/ 251927 h 411633"/>
              <a:gd name="connsiteX67" fmla="*/ 1778511 w 1994524"/>
              <a:gd name="connsiteY67" fmla="*/ 289249 h 411633"/>
              <a:gd name="connsiteX68" fmla="*/ 1731858 w 1994524"/>
              <a:gd name="connsiteY68" fmla="*/ 317241 h 411633"/>
              <a:gd name="connsiteX69" fmla="*/ 1526585 w 1994524"/>
              <a:gd name="connsiteY69" fmla="*/ 354564 h 411633"/>
              <a:gd name="connsiteX70" fmla="*/ 1209344 w 1994524"/>
              <a:gd name="connsiteY70" fmla="*/ 373225 h 411633"/>
              <a:gd name="connsiteX71" fmla="*/ 1088046 w 1994524"/>
              <a:gd name="connsiteY71" fmla="*/ 382556 h 411633"/>
              <a:gd name="connsiteX72" fmla="*/ 985409 w 1994524"/>
              <a:gd name="connsiteY72" fmla="*/ 401217 h 411633"/>
              <a:gd name="connsiteX73" fmla="*/ 1013401 w 1994524"/>
              <a:gd name="connsiteY73" fmla="*/ 401217 h 411633"/>
              <a:gd name="connsiteX74" fmla="*/ 1097377 w 1994524"/>
              <a:gd name="connsiteY74" fmla="*/ 363894 h 411633"/>
              <a:gd name="connsiteX75" fmla="*/ 1181352 w 1994524"/>
              <a:gd name="connsiteY75" fmla="*/ 345233 h 411633"/>
              <a:gd name="connsiteX76" fmla="*/ 1274658 w 1994524"/>
              <a:gd name="connsiteY76" fmla="*/ 317241 h 411633"/>
              <a:gd name="connsiteX77" fmla="*/ 1386626 w 1994524"/>
              <a:gd name="connsiteY77" fmla="*/ 270588 h 411633"/>
              <a:gd name="connsiteX78" fmla="*/ 901434 w 1994524"/>
              <a:gd name="connsiteY78" fmla="*/ 270588 h 411633"/>
              <a:gd name="connsiteX79" fmla="*/ 752144 w 1994524"/>
              <a:gd name="connsiteY79" fmla="*/ 279919 h 411633"/>
              <a:gd name="connsiteX80" fmla="*/ 817458 w 1994524"/>
              <a:gd name="connsiteY80" fmla="*/ 270588 h 411633"/>
              <a:gd name="connsiteX81" fmla="*/ 920095 w 1994524"/>
              <a:gd name="connsiteY81" fmla="*/ 261258 h 411633"/>
              <a:gd name="connsiteX82" fmla="*/ 1116038 w 1994524"/>
              <a:gd name="connsiteY82" fmla="*/ 242596 h 411633"/>
              <a:gd name="connsiteX83" fmla="*/ 1209344 w 1994524"/>
              <a:gd name="connsiteY83" fmla="*/ 233266 h 411633"/>
              <a:gd name="connsiteX84" fmla="*/ 1339973 w 1994524"/>
              <a:gd name="connsiteY84" fmla="*/ 214605 h 411633"/>
              <a:gd name="connsiteX85" fmla="*/ 1162691 w 1994524"/>
              <a:gd name="connsiteY85" fmla="*/ 223935 h 411633"/>
              <a:gd name="connsiteX86" fmla="*/ 528209 w 1994524"/>
              <a:gd name="connsiteY86" fmla="*/ 214605 h 411633"/>
              <a:gd name="connsiteX87" fmla="*/ 593524 w 1994524"/>
              <a:gd name="connsiteY87" fmla="*/ 205274 h 411633"/>
              <a:gd name="connsiteX88" fmla="*/ 677499 w 1994524"/>
              <a:gd name="connsiteY88" fmla="*/ 195943 h 411633"/>
              <a:gd name="connsiteX89" fmla="*/ 836120 w 1994524"/>
              <a:gd name="connsiteY89" fmla="*/ 177282 h 411633"/>
              <a:gd name="connsiteX90" fmla="*/ 910764 w 1994524"/>
              <a:gd name="connsiteY90" fmla="*/ 139960 h 411633"/>
              <a:gd name="connsiteX91" fmla="*/ 966748 w 1994524"/>
              <a:gd name="connsiteY91" fmla="*/ 130629 h 411633"/>
              <a:gd name="connsiteX92" fmla="*/ 434903 w 1994524"/>
              <a:gd name="connsiteY92" fmla="*/ 149290 h 411633"/>
              <a:gd name="connsiteX93" fmla="*/ 332266 w 1994524"/>
              <a:gd name="connsiteY93" fmla="*/ 158621 h 411633"/>
              <a:gd name="connsiteX94" fmla="*/ 257622 w 1994524"/>
              <a:gd name="connsiteY94" fmla="*/ 167952 h 411633"/>
              <a:gd name="connsiteX95" fmla="*/ 453564 w 1994524"/>
              <a:gd name="connsiteY95" fmla="*/ 149290 h 411633"/>
              <a:gd name="connsiteX96" fmla="*/ 696160 w 1994524"/>
              <a:gd name="connsiteY96" fmla="*/ 158621 h 411633"/>
              <a:gd name="connsiteX97" fmla="*/ 416242 w 1994524"/>
              <a:gd name="connsiteY97" fmla="*/ 167952 h 411633"/>
              <a:gd name="connsiteX98" fmla="*/ 341597 w 1994524"/>
              <a:gd name="connsiteY98" fmla="*/ 177282 h 411633"/>
              <a:gd name="connsiteX99" fmla="*/ 733483 w 1994524"/>
              <a:gd name="connsiteY99" fmla="*/ 186613 h 411633"/>
              <a:gd name="connsiteX100" fmla="*/ 714822 w 1994524"/>
              <a:gd name="connsiteY100" fmla="*/ 223935 h 411633"/>
              <a:gd name="connsiteX101" fmla="*/ 668169 w 1994524"/>
              <a:gd name="connsiteY101" fmla="*/ 261258 h 411633"/>
              <a:gd name="connsiteX102" fmla="*/ 649507 w 1994524"/>
              <a:gd name="connsiteY102" fmla="*/ 298580 h 411633"/>
              <a:gd name="connsiteX103" fmla="*/ 677499 w 1994524"/>
              <a:gd name="connsiteY103" fmla="*/ 317241 h 411633"/>
              <a:gd name="connsiteX104" fmla="*/ 574862 w 1994524"/>
              <a:gd name="connsiteY104" fmla="*/ 335903 h 411633"/>
              <a:gd name="connsiteX105" fmla="*/ 546871 w 1994524"/>
              <a:gd name="connsiteY105" fmla="*/ 345233 h 411633"/>
              <a:gd name="connsiteX106" fmla="*/ 621515 w 1994524"/>
              <a:gd name="connsiteY106" fmla="*/ 326572 h 411633"/>
              <a:gd name="connsiteX107" fmla="*/ 649507 w 1994524"/>
              <a:gd name="connsiteY107" fmla="*/ 307911 h 411633"/>
              <a:gd name="connsiteX108" fmla="*/ 686830 w 1994524"/>
              <a:gd name="connsiteY108" fmla="*/ 317241 h 411633"/>
              <a:gd name="connsiteX109" fmla="*/ 649507 w 1994524"/>
              <a:gd name="connsiteY109" fmla="*/ 326572 h 411633"/>
              <a:gd name="connsiteX110" fmla="*/ 602854 w 1994524"/>
              <a:gd name="connsiteY110" fmla="*/ 335903 h 411633"/>
              <a:gd name="connsiteX111" fmla="*/ 630846 w 1994524"/>
              <a:gd name="connsiteY111" fmla="*/ 345233 h 411633"/>
              <a:gd name="connsiteX112" fmla="*/ 836120 w 1994524"/>
              <a:gd name="connsiteY112" fmla="*/ 345233 h 411633"/>
              <a:gd name="connsiteX113" fmla="*/ 1013401 w 1994524"/>
              <a:gd name="connsiteY113" fmla="*/ 317241 h 411633"/>
              <a:gd name="connsiteX114" fmla="*/ 1125369 w 1994524"/>
              <a:gd name="connsiteY114" fmla="*/ 307911 h 411633"/>
              <a:gd name="connsiteX115" fmla="*/ 1339973 w 1994524"/>
              <a:gd name="connsiteY115" fmla="*/ 270588 h 411633"/>
              <a:gd name="connsiteX116" fmla="*/ 1461271 w 1994524"/>
              <a:gd name="connsiteY116" fmla="*/ 251927 h 411633"/>
              <a:gd name="connsiteX117" fmla="*/ 1311981 w 1994524"/>
              <a:gd name="connsiteY117" fmla="*/ 223935 h 411633"/>
              <a:gd name="connsiteX118" fmla="*/ 1228005 w 1994524"/>
              <a:gd name="connsiteY118" fmla="*/ 233266 h 411633"/>
              <a:gd name="connsiteX119" fmla="*/ 1582569 w 1994524"/>
              <a:gd name="connsiteY119" fmla="*/ 223935 h 411633"/>
              <a:gd name="connsiteX120" fmla="*/ 1535915 w 1994524"/>
              <a:gd name="connsiteY120" fmla="*/ 233266 h 411633"/>
              <a:gd name="connsiteX121" fmla="*/ 1573238 w 1994524"/>
              <a:gd name="connsiteY121" fmla="*/ 242596 h 411633"/>
              <a:gd name="connsiteX122" fmla="*/ 1601230 w 1994524"/>
              <a:gd name="connsiteY122" fmla="*/ 251927 h 411633"/>
              <a:gd name="connsiteX123" fmla="*/ 1675875 w 1994524"/>
              <a:gd name="connsiteY123" fmla="*/ 261258 h 411633"/>
              <a:gd name="connsiteX124" fmla="*/ 1722528 w 1994524"/>
              <a:gd name="connsiteY124" fmla="*/ 270588 h 411633"/>
              <a:gd name="connsiteX125" fmla="*/ 1610560 w 1994524"/>
              <a:gd name="connsiteY125" fmla="*/ 279919 h 411633"/>
              <a:gd name="connsiteX126" fmla="*/ 1433279 w 1994524"/>
              <a:gd name="connsiteY126" fmla="*/ 298580 h 411633"/>
              <a:gd name="connsiteX127" fmla="*/ 1507924 w 1994524"/>
              <a:gd name="connsiteY127" fmla="*/ 289249 h 411633"/>
              <a:gd name="connsiteX128" fmla="*/ 1610560 w 1994524"/>
              <a:gd name="connsiteY128" fmla="*/ 279919 h 411633"/>
              <a:gd name="connsiteX129" fmla="*/ 1526585 w 1994524"/>
              <a:gd name="connsiteY129" fmla="*/ 270588 h 411633"/>
              <a:gd name="connsiteX130" fmla="*/ 1601230 w 1994524"/>
              <a:gd name="connsiteY130" fmla="*/ 279919 h 411633"/>
              <a:gd name="connsiteX131" fmla="*/ 1685205 w 1994524"/>
              <a:gd name="connsiteY131" fmla="*/ 289249 h 411633"/>
              <a:gd name="connsiteX132" fmla="*/ 1358634 w 1994524"/>
              <a:gd name="connsiteY132" fmla="*/ 279919 h 411633"/>
              <a:gd name="connsiteX133" fmla="*/ 1433279 w 1994524"/>
              <a:gd name="connsiteY133" fmla="*/ 242596 h 411633"/>
              <a:gd name="connsiteX134" fmla="*/ 1461271 w 1994524"/>
              <a:gd name="connsiteY134" fmla="*/ 233266 h 411633"/>
              <a:gd name="connsiteX135" fmla="*/ 1489262 w 1994524"/>
              <a:gd name="connsiteY135" fmla="*/ 214605 h 411633"/>
              <a:gd name="connsiteX136" fmla="*/ 1535915 w 1994524"/>
              <a:gd name="connsiteY136" fmla="*/ 186613 h 411633"/>
              <a:gd name="connsiteX137" fmla="*/ 1526585 w 1994524"/>
              <a:gd name="connsiteY137" fmla="*/ 158621 h 411633"/>
              <a:gd name="connsiteX138" fmla="*/ 1489262 w 1994524"/>
              <a:gd name="connsiteY138" fmla="*/ 130629 h 411633"/>
              <a:gd name="connsiteX139" fmla="*/ 1433279 w 1994524"/>
              <a:gd name="connsiteY139" fmla="*/ 83976 h 4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994524" h="411633">
                <a:moveTo>
                  <a:pt x="108332" y="130629"/>
                </a:moveTo>
                <a:cubicBezTo>
                  <a:pt x="282503" y="121298"/>
                  <a:pt x="456980" y="116546"/>
                  <a:pt x="630846" y="102637"/>
                </a:cubicBezTo>
                <a:cubicBezTo>
                  <a:pt x="708601" y="96417"/>
                  <a:pt x="786232" y="88384"/>
                  <a:pt x="864111" y="83976"/>
                </a:cubicBezTo>
                <a:cubicBezTo>
                  <a:pt x="1703713" y="36451"/>
                  <a:pt x="546421" y="115998"/>
                  <a:pt x="1386626" y="55984"/>
                </a:cubicBezTo>
                <a:cubicBezTo>
                  <a:pt x="1585679" y="59094"/>
                  <a:pt x="1784753" y="69549"/>
                  <a:pt x="1983785" y="65315"/>
                </a:cubicBezTo>
                <a:cubicBezTo>
                  <a:pt x="2037011" y="64183"/>
                  <a:pt x="1877813" y="54551"/>
                  <a:pt x="1825164" y="46654"/>
                </a:cubicBezTo>
                <a:cubicBezTo>
                  <a:pt x="1489139" y="-3750"/>
                  <a:pt x="1730127" y="17872"/>
                  <a:pt x="1479932" y="0"/>
                </a:cubicBezTo>
                <a:cubicBezTo>
                  <a:pt x="975911" y="8001"/>
                  <a:pt x="1050768" y="-1590"/>
                  <a:pt x="733483" y="18662"/>
                </a:cubicBezTo>
                <a:lnTo>
                  <a:pt x="453564" y="37323"/>
                </a:lnTo>
                <a:cubicBezTo>
                  <a:pt x="397580" y="46654"/>
                  <a:pt x="229204" y="59048"/>
                  <a:pt x="285613" y="65315"/>
                </a:cubicBezTo>
                <a:cubicBezTo>
                  <a:pt x="474735" y="86327"/>
                  <a:pt x="341437" y="73817"/>
                  <a:pt x="686830" y="83976"/>
                </a:cubicBezTo>
                <a:cubicBezTo>
                  <a:pt x="764585" y="90196"/>
                  <a:pt x="842121" y="100510"/>
                  <a:pt x="920095" y="102637"/>
                </a:cubicBezTo>
                <a:cubicBezTo>
                  <a:pt x="1949212" y="130704"/>
                  <a:pt x="1423693" y="85651"/>
                  <a:pt x="1815834" y="121298"/>
                </a:cubicBezTo>
                <a:cubicBezTo>
                  <a:pt x="1828275" y="124408"/>
                  <a:pt x="1860850" y="120370"/>
                  <a:pt x="1853156" y="130629"/>
                </a:cubicBezTo>
                <a:cubicBezTo>
                  <a:pt x="1828287" y="163788"/>
                  <a:pt x="1720127" y="165694"/>
                  <a:pt x="1694536" y="167952"/>
                </a:cubicBezTo>
                <a:lnTo>
                  <a:pt x="1470601" y="186613"/>
                </a:lnTo>
                <a:cubicBezTo>
                  <a:pt x="1430182" y="189890"/>
                  <a:pt x="1389499" y="190583"/>
                  <a:pt x="1349303" y="195943"/>
                </a:cubicBezTo>
                <a:cubicBezTo>
                  <a:pt x="1162998" y="220785"/>
                  <a:pt x="1256306" y="211474"/>
                  <a:pt x="1069385" y="223935"/>
                </a:cubicBezTo>
                <a:cubicBezTo>
                  <a:pt x="1001443" y="234388"/>
                  <a:pt x="906118" y="251927"/>
                  <a:pt x="836120" y="251927"/>
                </a:cubicBezTo>
                <a:cubicBezTo>
                  <a:pt x="798668" y="251927"/>
                  <a:pt x="686700" y="242596"/>
                  <a:pt x="724152" y="242596"/>
                </a:cubicBezTo>
                <a:cubicBezTo>
                  <a:pt x="895242" y="242596"/>
                  <a:pt x="1066275" y="248817"/>
                  <a:pt x="1237336" y="251927"/>
                </a:cubicBezTo>
                <a:cubicBezTo>
                  <a:pt x="739008" y="285150"/>
                  <a:pt x="1310783" y="249715"/>
                  <a:pt x="89671" y="270588"/>
                </a:cubicBezTo>
                <a:cubicBezTo>
                  <a:pt x="61511" y="271069"/>
                  <a:pt x="-22469" y="279919"/>
                  <a:pt x="5695" y="279919"/>
                </a:cubicBezTo>
                <a:cubicBezTo>
                  <a:pt x="92836" y="279919"/>
                  <a:pt x="179906" y="274668"/>
                  <a:pt x="266952" y="270588"/>
                </a:cubicBezTo>
                <a:cubicBezTo>
                  <a:pt x="530888" y="258216"/>
                  <a:pt x="583123" y="255064"/>
                  <a:pt x="817458" y="233266"/>
                </a:cubicBezTo>
                <a:lnTo>
                  <a:pt x="1004071" y="214605"/>
                </a:lnTo>
                <a:cubicBezTo>
                  <a:pt x="1056862" y="210325"/>
                  <a:pt x="1109844" y="208797"/>
                  <a:pt x="1162691" y="205274"/>
                </a:cubicBezTo>
                <a:cubicBezTo>
                  <a:pt x="1203153" y="202576"/>
                  <a:pt x="1243577" y="199311"/>
                  <a:pt x="1283989" y="195943"/>
                </a:cubicBezTo>
                <a:cubicBezTo>
                  <a:pt x="1388408" y="187242"/>
                  <a:pt x="1437641" y="180237"/>
                  <a:pt x="1311981" y="195943"/>
                </a:cubicBezTo>
                <a:lnTo>
                  <a:pt x="845450" y="177282"/>
                </a:lnTo>
                <a:cubicBezTo>
                  <a:pt x="804944" y="175353"/>
                  <a:pt x="764601" y="170841"/>
                  <a:pt x="724152" y="167952"/>
                </a:cubicBezTo>
                <a:cubicBezTo>
                  <a:pt x="559963" y="156224"/>
                  <a:pt x="573540" y="158114"/>
                  <a:pt x="388250" y="149290"/>
                </a:cubicBezTo>
                <a:cubicBezTo>
                  <a:pt x="473537" y="139814"/>
                  <a:pt x="491913" y="136993"/>
                  <a:pt x="584193" y="130629"/>
                </a:cubicBezTo>
                <a:cubicBezTo>
                  <a:pt x="637032" y="126985"/>
                  <a:pt x="689940" y="124408"/>
                  <a:pt x="742813" y="121298"/>
                </a:cubicBezTo>
                <a:cubicBezTo>
                  <a:pt x="789466" y="115078"/>
                  <a:pt x="835912" y="107030"/>
                  <a:pt x="882773" y="102637"/>
                </a:cubicBezTo>
                <a:cubicBezTo>
                  <a:pt x="935507" y="97693"/>
                  <a:pt x="988864" y="100085"/>
                  <a:pt x="1041393" y="93307"/>
                </a:cubicBezTo>
                <a:cubicBezTo>
                  <a:pt x="1085558" y="87608"/>
                  <a:pt x="1128008" y="72086"/>
                  <a:pt x="1172022" y="65315"/>
                </a:cubicBezTo>
                <a:cubicBezTo>
                  <a:pt x="1209038" y="59620"/>
                  <a:pt x="1246766" y="60120"/>
                  <a:pt x="1283989" y="55984"/>
                </a:cubicBezTo>
                <a:cubicBezTo>
                  <a:pt x="1302792" y="53895"/>
                  <a:pt x="1321312" y="49764"/>
                  <a:pt x="1339973" y="46654"/>
                </a:cubicBezTo>
                <a:cubicBezTo>
                  <a:pt x="1511884" y="-10654"/>
                  <a:pt x="1388464" y="33566"/>
                  <a:pt x="910764" y="46654"/>
                </a:cubicBezTo>
                <a:cubicBezTo>
                  <a:pt x="836083" y="48700"/>
                  <a:pt x="761475" y="52874"/>
                  <a:pt x="686830" y="55984"/>
                </a:cubicBezTo>
                <a:cubicBezTo>
                  <a:pt x="655728" y="59094"/>
                  <a:pt x="624781" y="65315"/>
                  <a:pt x="593524" y="65315"/>
                </a:cubicBezTo>
                <a:cubicBezTo>
                  <a:pt x="528136" y="65315"/>
                  <a:pt x="332193" y="55984"/>
                  <a:pt x="397581" y="55984"/>
                </a:cubicBezTo>
                <a:lnTo>
                  <a:pt x="1358634" y="65315"/>
                </a:lnTo>
                <a:cubicBezTo>
                  <a:pt x="1330642" y="74646"/>
                  <a:pt x="1303591" y="87520"/>
                  <a:pt x="1274658" y="93307"/>
                </a:cubicBezTo>
                <a:cubicBezTo>
                  <a:pt x="1240972" y="100044"/>
                  <a:pt x="1206365" y="101789"/>
                  <a:pt x="1172022" y="102637"/>
                </a:cubicBezTo>
                <a:cubicBezTo>
                  <a:pt x="954352" y="108012"/>
                  <a:pt x="736593" y="108858"/>
                  <a:pt x="518879" y="111968"/>
                </a:cubicBezTo>
                <a:cubicBezTo>
                  <a:pt x="209474" y="131305"/>
                  <a:pt x="-141813" y="150758"/>
                  <a:pt x="1125369" y="111968"/>
                </a:cubicBezTo>
                <a:cubicBezTo>
                  <a:pt x="1178582" y="110339"/>
                  <a:pt x="1231116" y="99527"/>
                  <a:pt x="1283989" y="93307"/>
                </a:cubicBezTo>
                <a:cubicBezTo>
                  <a:pt x="1417728" y="96417"/>
                  <a:pt x="1551648" y="95005"/>
                  <a:pt x="1685205" y="102637"/>
                </a:cubicBezTo>
                <a:cubicBezTo>
                  <a:pt x="1710239" y="104068"/>
                  <a:pt x="1635629" y="111411"/>
                  <a:pt x="1610560" y="111968"/>
                </a:cubicBezTo>
                <a:cubicBezTo>
                  <a:pt x="1355567" y="117634"/>
                  <a:pt x="1100487" y="118188"/>
                  <a:pt x="845450" y="121298"/>
                </a:cubicBezTo>
                <a:cubicBezTo>
                  <a:pt x="523970" y="144262"/>
                  <a:pt x="814535" y="121298"/>
                  <a:pt x="1162691" y="121298"/>
                </a:cubicBezTo>
                <a:cubicBezTo>
                  <a:pt x="1380428" y="121298"/>
                  <a:pt x="1598120" y="127519"/>
                  <a:pt x="1815834" y="130629"/>
                </a:cubicBezTo>
                <a:cubicBezTo>
                  <a:pt x="1837605" y="136849"/>
                  <a:pt x="1859869" y="141552"/>
                  <a:pt x="1881148" y="149290"/>
                </a:cubicBezTo>
                <a:cubicBezTo>
                  <a:pt x="1894220" y="154044"/>
                  <a:pt x="1912251" y="155511"/>
                  <a:pt x="1918471" y="167952"/>
                </a:cubicBezTo>
                <a:cubicBezTo>
                  <a:pt x="1922405" y="175820"/>
                  <a:pt x="1906030" y="180393"/>
                  <a:pt x="1899809" y="186613"/>
                </a:cubicBezTo>
                <a:cubicBezTo>
                  <a:pt x="1790952" y="183503"/>
                  <a:pt x="1681936" y="183937"/>
                  <a:pt x="1573238" y="177282"/>
                </a:cubicBezTo>
                <a:cubicBezTo>
                  <a:pt x="1529335" y="174594"/>
                  <a:pt x="1486325" y="163478"/>
                  <a:pt x="1442609" y="158621"/>
                </a:cubicBezTo>
                <a:cubicBezTo>
                  <a:pt x="1403835" y="154313"/>
                  <a:pt x="1212872" y="142061"/>
                  <a:pt x="1181352" y="139960"/>
                </a:cubicBezTo>
                <a:cubicBezTo>
                  <a:pt x="1072495" y="143070"/>
                  <a:pt x="963192" y="138965"/>
                  <a:pt x="854781" y="149290"/>
                </a:cubicBezTo>
                <a:cubicBezTo>
                  <a:pt x="811324" y="153429"/>
                  <a:pt x="941884" y="155273"/>
                  <a:pt x="985409" y="158621"/>
                </a:cubicBezTo>
                <a:lnTo>
                  <a:pt x="1097377" y="167952"/>
                </a:lnTo>
                <a:cubicBezTo>
                  <a:pt x="1150216" y="171596"/>
                  <a:pt x="1203240" y="172593"/>
                  <a:pt x="1255997" y="177282"/>
                </a:cubicBezTo>
                <a:cubicBezTo>
                  <a:pt x="1343237" y="185037"/>
                  <a:pt x="1430084" y="196769"/>
                  <a:pt x="1517254" y="205274"/>
                </a:cubicBezTo>
                <a:cubicBezTo>
                  <a:pt x="1557614" y="209212"/>
                  <a:pt x="1598119" y="211495"/>
                  <a:pt x="1638552" y="214605"/>
                </a:cubicBezTo>
                <a:cubicBezTo>
                  <a:pt x="1640636" y="215022"/>
                  <a:pt x="1749474" y="228279"/>
                  <a:pt x="1769181" y="251927"/>
                </a:cubicBezTo>
                <a:cubicBezTo>
                  <a:pt x="1777390" y="261778"/>
                  <a:pt x="1775401" y="276808"/>
                  <a:pt x="1778511" y="289249"/>
                </a:cubicBezTo>
                <a:cubicBezTo>
                  <a:pt x="1762960" y="298580"/>
                  <a:pt x="1748937" y="311141"/>
                  <a:pt x="1731858" y="317241"/>
                </a:cubicBezTo>
                <a:cubicBezTo>
                  <a:pt x="1695903" y="330082"/>
                  <a:pt x="1550745" y="352508"/>
                  <a:pt x="1526585" y="354564"/>
                </a:cubicBezTo>
                <a:cubicBezTo>
                  <a:pt x="1421037" y="363547"/>
                  <a:pt x="1314962" y="365100"/>
                  <a:pt x="1209344" y="373225"/>
                </a:cubicBezTo>
                <a:lnTo>
                  <a:pt x="1088046" y="382556"/>
                </a:lnTo>
                <a:cubicBezTo>
                  <a:pt x="1053834" y="388776"/>
                  <a:pt x="1019757" y="395794"/>
                  <a:pt x="985409" y="401217"/>
                </a:cubicBezTo>
                <a:cubicBezTo>
                  <a:pt x="930076" y="409953"/>
                  <a:pt x="812633" y="419467"/>
                  <a:pt x="1013401" y="401217"/>
                </a:cubicBezTo>
                <a:cubicBezTo>
                  <a:pt x="1041393" y="388776"/>
                  <a:pt x="1068317" y="373581"/>
                  <a:pt x="1097377" y="363894"/>
                </a:cubicBezTo>
                <a:cubicBezTo>
                  <a:pt x="1124580" y="354826"/>
                  <a:pt x="1153622" y="352530"/>
                  <a:pt x="1181352" y="345233"/>
                </a:cubicBezTo>
                <a:cubicBezTo>
                  <a:pt x="1212754" y="336969"/>
                  <a:pt x="1244142" y="328338"/>
                  <a:pt x="1274658" y="317241"/>
                </a:cubicBezTo>
                <a:cubicBezTo>
                  <a:pt x="1312657" y="303423"/>
                  <a:pt x="1386626" y="270588"/>
                  <a:pt x="1386626" y="270588"/>
                </a:cubicBezTo>
                <a:cubicBezTo>
                  <a:pt x="1258051" y="142020"/>
                  <a:pt x="1374274" y="249095"/>
                  <a:pt x="901434" y="270588"/>
                </a:cubicBezTo>
                <a:cubicBezTo>
                  <a:pt x="851625" y="272852"/>
                  <a:pt x="801907" y="276809"/>
                  <a:pt x="752144" y="279919"/>
                </a:cubicBezTo>
                <a:cubicBezTo>
                  <a:pt x="773915" y="276809"/>
                  <a:pt x="795600" y="273017"/>
                  <a:pt x="817458" y="270588"/>
                </a:cubicBezTo>
                <a:cubicBezTo>
                  <a:pt x="851601" y="266794"/>
                  <a:pt x="885892" y="264465"/>
                  <a:pt x="920095" y="261258"/>
                </a:cubicBezTo>
                <a:lnTo>
                  <a:pt x="1116038" y="242596"/>
                </a:lnTo>
                <a:cubicBezTo>
                  <a:pt x="1147150" y="239585"/>
                  <a:pt x="1178401" y="237686"/>
                  <a:pt x="1209344" y="233266"/>
                </a:cubicBezTo>
                <a:cubicBezTo>
                  <a:pt x="1252887" y="227046"/>
                  <a:pt x="1383897" y="212293"/>
                  <a:pt x="1339973" y="214605"/>
                </a:cubicBezTo>
                <a:lnTo>
                  <a:pt x="1162691" y="223935"/>
                </a:lnTo>
                <a:lnTo>
                  <a:pt x="528209" y="214605"/>
                </a:lnTo>
                <a:cubicBezTo>
                  <a:pt x="506228" y="213884"/>
                  <a:pt x="571701" y="208002"/>
                  <a:pt x="593524" y="205274"/>
                </a:cubicBezTo>
                <a:cubicBezTo>
                  <a:pt x="621470" y="201781"/>
                  <a:pt x="649528" y="199234"/>
                  <a:pt x="677499" y="195943"/>
                </a:cubicBezTo>
                <a:cubicBezTo>
                  <a:pt x="895482" y="170298"/>
                  <a:pt x="597616" y="203783"/>
                  <a:pt x="836120" y="177282"/>
                </a:cubicBezTo>
                <a:cubicBezTo>
                  <a:pt x="861001" y="164841"/>
                  <a:pt x="884566" y="149316"/>
                  <a:pt x="910764" y="139960"/>
                </a:cubicBezTo>
                <a:cubicBezTo>
                  <a:pt x="928581" y="133597"/>
                  <a:pt x="985667" y="130629"/>
                  <a:pt x="966748" y="130629"/>
                </a:cubicBezTo>
                <a:cubicBezTo>
                  <a:pt x="869404" y="130629"/>
                  <a:pt x="565310" y="141140"/>
                  <a:pt x="434903" y="149290"/>
                </a:cubicBezTo>
                <a:cubicBezTo>
                  <a:pt x="400616" y="151433"/>
                  <a:pt x="366431" y="155025"/>
                  <a:pt x="332266" y="158621"/>
                </a:cubicBezTo>
                <a:cubicBezTo>
                  <a:pt x="307329" y="161246"/>
                  <a:pt x="232547" y="167952"/>
                  <a:pt x="257622" y="167952"/>
                </a:cubicBezTo>
                <a:cubicBezTo>
                  <a:pt x="313892" y="167952"/>
                  <a:pt x="394350" y="156692"/>
                  <a:pt x="453564" y="149290"/>
                </a:cubicBezTo>
                <a:cubicBezTo>
                  <a:pt x="534429" y="152400"/>
                  <a:pt x="768541" y="122429"/>
                  <a:pt x="696160" y="158621"/>
                </a:cubicBezTo>
                <a:cubicBezTo>
                  <a:pt x="612659" y="200374"/>
                  <a:pt x="509471" y="163045"/>
                  <a:pt x="416242" y="167952"/>
                </a:cubicBezTo>
                <a:cubicBezTo>
                  <a:pt x="391201" y="169270"/>
                  <a:pt x="366479" y="174172"/>
                  <a:pt x="341597" y="177282"/>
                </a:cubicBezTo>
                <a:lnTo>
                  <a:pt x="733483" y="186613"/>
                </a:lnTo>
                <a:cubicBezTo>
                  <a:pt x="747285" y="188338"/>
                  <a:pt x="721723" y="211859"/>
                  <a:pt x="714822" y="223935"/>
                </a:cubicBezTo>
                <a:cubicBezTo>
                  <a:pt x="694961" y="258691"/>
                  <a:pt x="703066" y="249625"/>
                  <a:pt x="668169" y="261258"/>
                </a:cubicBezTo>
                <a:cubicBezTo>
                  <a:pt x="661948" y="273699"/>
                  <a:pt x="647220" y="284860"/>
                  <a:pt x="649507" y="298580"/>
                </a:cubicBezTo>
                <a:cubicBezTo>
                  <a:pt x="651350" y="309641"/>
                  <a:pt x="687529" y="312226"/>
                  <a:pt x="677499" y="317241"/>
                </a:cubicBezTo>
                <a:cubicBezTo>
                  <a:pt x="646397" y="332792"/>
                  <a:pt x="608863" y="328617"/>
                  <a:pt x="574862" y="335903"/>
                </a:cubicBezTo>
                <a:cubicBezTo>
                  <a:pt x="565245" y="337964"/>
                  <a:pt x="537227" y="347162"/>
                  <a:pt x="546871" y="345233"/>
                </a:cubicBezTo>
                <a:cubicBezTo>
                  <a:pt x="572020" y="340203"/>
                  <a:pt x="621515" y="326572"/>
                  <a:pt x="621515" y="326572"/>
                </a:cubicBezTo>
                <a:cubicBezTo>
                  <a:pt x="630846" y="320352"/>
                  <a:pt x="638406" y="309497"/>
                  <a:pt x="649507" y="307911"/>
                </a:cubicBezTo>
                <a:cubicBezTo>
                  <a:pt x="662202" y="306097"/>
                  <a:pt x="686830" y="304417"/>
                  <a:pt x="686830" y="317241"/>
                </a:cubicBezTo>
                <a:cubicBezTo>
                  <a:pt x="686830" y="330065"/>
                  <a:pt x="662026" y="323790"/>
                  <a:pt x="649507" y="326572"/>
                </a:cubicBezTo>
                <a:cubicBezTo>
                  <a:pt x="634026" y="330012"/>
                  <a:pt x="618405" y="332793"/>
                  <a:pt x="602854" y="335903"/>
                </a:cubicBezTo>
                <a:cubicBezTo>
                  <a:pt x="612185" y="339013"/>
                  <a:pt x="621144" y="343616"/>
                  <a:pt x="630846" y="345233"/>
                </a:cubicBezTo>
                <a:cubicBezTo>
                  <a:pt x="726785" y="361223"/>
                  <a:pt x="727547" y="353585"/>
                  <a:pt x="836120" y="345233"/>
                </a:cubicBezTo>
                <a:cubicBezTo>
                  <a:pt x="895214" y="335902"/>
                  <a:pt x="954067" y="324897"/>
                  <a:pt x="1013401" y="317241"/>
                </a:cubicBezTo>
                <a:cubicBezTo>
                  <a:pt x="1050545" y="312448"/>
                  <a:pt x="1088293" y="313207"/>
                  <a:pt x="1125369" y="307911"/>
                </a:cubicBezTo>
                <a:cubicBezTo>
                  <a:pt x="1197248" y="297643"/>
                  <a:pt x="1267925" y="279593"/>
                  <a:pt x="1339973" y="270588"/>
                </a:cubicBezTo>
                <a:cubicBezTo>
                  <a:pt x="1430355" y="259291"/>
                  <a:pt x="1390030" y="266176"/>
                  <a:pt x="1461271" y="251927"/>
                </a:cubicBezTo>
                <a:cubicBezTo>
                  <a:pt x="1402169" y="235041"/>
                  <a:pt x="1377049" y="223935"/>
                  <a:pt x="1311981" y="223935"/>
                </a:cubicBezTo>
                <a:cubicBezTo>
                  <a:pt x="1283817" y="223935"/>
                  <a:pt x="1199841" y="233266"/>
                  <a:pt x="1228005" y="233266"/>
                </a:cubicBezTo>
                <a:cubicBezTo>
                  <a:pt x="1346234" y="233266"/>
                  <a:pt x="1464381" y="227045"/>
                  <a:pt x="1582569" y="223935"/>
                </a:cubicBezTo>
                <a:cubicBezTo>
                  <a:pt x="1567018" y="227045"/>
                  <a:pt x="1543008" y="219081"/>
                  <a:pt x="1535915" y="233266"/>
                </a:cubicBezTo>
                <a:cubicBezTo>
                  <a:pt x="1530180" y="244736"/>
                  <a:pt x="1560908" y="239073"/>
                  <a:pt x="1573238" y="242596"/>
                </a:cubicBezTo>
                <a:cubicBezTo>
                  <a:pt x="1582695" y="245298"/>
                  <a:pt x="1591553" y="250168"/>
                  <a:pt x="1601230" y="251927"/>
                </a:cubicBezTo>
                <a:cubicBezTo>
                  <a:pt x="1625901" y="256413"/>
                  <a:pt x="1651091" y="257445"/>
                  <a:pt x="1675875" y="261258"/>
                </a:cubicBezTo>
                <a:cubicBezTo>
                  <a:pt x="1691550" y="263669"/>
                  <a:pt x="1706977" y="267478"/>
                  <a:pt x="1722528" y="270588"/>
                </a:cubicBezTo>
                <a:cubicBezTo>
                  <a:pt x="1685205" y="273698"/>
                  <a:pt x="1647756" y="275543"/>
                  <a:pt x="1610560" y="279919"/>
                </a:cubicBezTo>
                <a:cubicBezTo>
                  <a:pt x="1490791" y="294009"/>
                  <a:pt x="1663158" y="298580"/>
                  <a:pt x="1433279" y="298580"/>
                </a:cubicBezTo>
                <a:cubicBezTo>
                  <a:pt x="1408204" y="298580"/>
                  <a:pt x="1482986" y="291874"/>
                  <a:pt x="1507924" y="289249"/>
                </a:cubicBezTo>
                <a:cubicBezTo>
                  <a:pt x="1542088" y="285653"/>
                  <a:pt x="1576348" y="283029"/>
                  <a:pt x="1610560" y="279919"/>
                </a:cubicBezTo>
                <a:cubicBezTo>
                  <a:pt x="1761892" y="249653"/>
                  <a:pt x="1735540" y="259591"/>
                  <a:pt x="1526585" y="270588"/>
                </a:cubicBezTo>
                <a:lnTo>
                  <a:pt x="1601230" y="279919"/>
                </a:lnTo>
                <a:cubicBezTo>
                  <a:pt x="1629201" y="283210"/>
                  <a:pt x="1713369" y="289249"/>
                  <a:pt x="1685205" y="289249"/>
                </a:cubicBezTo>
                <a:cubicBezTo>
                  <a:pt x="1576304" y="289249"/>
                  <a:pt x="1467491" y="283029"/>
                  <a:pt x="1358634" y="279919"/>
                </a:cubicBezTo>
                <a:cubicBezTo>
                  <a:pt x="1421760" y="258876"/>
                  <a:pt x="1345133" y="286669"/>
                  <a:pt x="1433279" y="242596"/>
                </a:cubicBezTo>
                <a:cubicBezTo>
                  <a:pt x="1442076" y="238198"/>
                  <a:pt x="1451940" y="236376"/>
                  <a:pt x="1461271" y="233266"/>
                </a:cubicBezTo>
                <a:cubicBezTo>
                  <a:pt x="1470601" y="227046"/>
                  <a:pt x="1479753" y="220548"/>
                  <a:pt x="1489262" y="214605"/>
                </a:cubicBezTo>
                <a:cubicBezTo>
                  <a:pt x="1504641" y="204993"/>
                  <a:pt x="1525855" y="201703"/>
                  <a:pt x="1535915" y="186613"/>
                </a:cubicBezTo>
                <a:cubicBezTo>
                  <a:pt x="1541371" y="178430"/>
                  <a:pt x="1532881" y="166177"/>
                  <a:pt x="1526585" y="158621"/>
                </a:cubicBezTo>
                <a:cubicBezTo>
                  <a:pt x="1516629" y="146674"/>
                  <a:pt x="1500885" y="140961"/>
                  <a:pt x="1489262" y="130629"/>
                </a:cubicBezTo>
                <a:cubicBezTo>
                  <a:pt x="1434303" y="81777"/>
                  <a:pt x="1465465" y="83976"/>
                  <a:pt x="1433279" y="83976"/>
                </a:cubicBezTo>
              </a:path>
            </a:pathLst>
          </a:custGeom>
          <a:no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4400"/>
          </a:p>
        </p:txBody>
      </p:sp>
      <p:pic>
        <p:nvPicPr>
          <p:cNvPr id="2" name="Audio 1">
            <a:hlinkClick r:id="" action="ppaction://media"/>
            <a:extLst>
              <a:ext uri="{FF2B5EF4-FFF2-40B4-BE49-F238E27FC236}">
                <a16:creationId xmlns:a16="http://schemas.microsoft.com/office/drawing/2014/main" id="{F853A6D5-78F0-4582-8E7A-3685259610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07419955"/>
      </p:ext>
    </p:extLst>
  </p:cSld>
  <p:clrMapOvr>
    <a:masterClrMapping/>
  </p:clrMapOvr>
  <mc:AlternateContent xmlns:mc="http://schemas.openxmlformats.org/markup-compatibility/2006">
    <mc:Choice xmlns:p14="http://schemas.microsoft.com/office/powerpoint/2010/main" Requires="p14">
      <p:transition spd="slow" p14:dur="2000" advTm="4016"/>
    </mc:Choice>
    <mc:Fallback>
      <p:transition spd="slow" advTm="4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17934" y="90271"/>
            <a:ext cx="10796166" cy="1200329"/>
          </a:xfrm>
          <a:prstGeom prst="rect">
            <a:avLst/>
          </a:prstGeom>
          <a:noFill/>
        </p:spPr>
        <p:txBody>
          <a:bodyPr wrap="square" rtlCol="0">
            <a:spAutoFit/>
          </a:bodyPr>
          <a:lstStyle/>
          <a:p>
            <a:pPr algn="ctr" fontAlgn="base">
              <a:spcBef>
                <a:spcPct val="0"/>
              </a:spcBef>
              <a:spcAft>
                <a:spcPct val="0"/>
              </a:spcAft>
            </a:pPr>
            <a:r>
              <a:rPr lang="en-US" sz="3600" dirty="0">
                <a:solidFill>
                  <a:prstClr val="white"/>
                </a:solidFill>
                <a:highlight>
                  <a:srgbClr val="FF0000"/>
                </a:highlight>
                <a:latin typeface="Arial" charset="0"/>
                <a:ea typeface="ＭＳ Ｐゴシック"/>
              </a:rPr>
              <a:t>Setting the scene</a:t>
            </a:r>
          </a:p>
          <a:p>
            <a:pPr algn="ctr" fontAlgn="base">
              <a:spcBef>
                <a:spcPct val="0"/>
              </a:spcBef>
              <a:spcAft>
                <a:spcPct val="0"/>
              </a:spcAft>
            </a:pPr>
            <a:r>
              <a:rPr lang="en-US" sz="3600" dirty="0">
                <a:solidFill>
                  <a:prstClr val="white"/>
                </a:solidFill>
                <a:highlight>
                  <a:srgbClr val="FF0000"/>
                </a:highlight>
                <a:latin typeface="Arial" charset="0"/>
                <a:ea typeface="ＭＳ Ｐゴシック"/>
              </a:rPr>
              <a:t>Which famous musician’s FBI record is this?</a:t>
            </a:r>
          </a:p>
        </p:txBody>
      </p:sp>
      <p:pic>
        <p:nvPicPr>
          <p:cNvPr id="7" name="Picture 6">
            <a:extLst>
              <a:ext uri="{FF2B5EF4-FFF2-40B4-BE49-F238E27FC236}">
                <a16:creationId xmlns:a16="http://schemas.microsoft.com/office/drawing/2014/main" id="{BA99F61F-75E4-4282-A553-00629EFFBF67}"/>
              </a:ext>
            </a:extLst>
          </p:cNvPr>
          <p:cNvPicPr>
            <a:picLocks noChangeAspect="1"/>
          </p:cNvPicPr>
          <p:nvPr/>
        </p:nvPicPr>
        <p:blipFill>
          <a:blip r:embed="rId4"/>
          <a:stretch>
            <a:fillRect/>
          </a:stretch>
        </p:blipFill>
        <p:spPr>
          <a:xfrm>
            <a:off x="2425715" y="1919322"/>
            <a:ext cx="3251185" cy="429878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97A1A8F-514D-4119-8859-EDEB7E512B22}"/>
              </a:ext>
            </a:extLst>
          </p:cNvPr>
          <p:cNvPicPr>
            <a:picLocks noChangeAspect="1"/>
          </p:cNvPicPr>
          <p:nvPr/>
        </p:nvPicPr>
        <p:blipFill>
          <a:blip r:embed="rId5"/>
          <a:stretch>
            <a:fillRect/>
          </a:stretch>
        </p:blipFill>
        <p:spPr>
          <a:xfrm>
            <a:off x="6301080" y="1894453"/>
            <a:ext cx="2906420" cy="436757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224E626-8640-4A7B-BB6B-F70301043D98}"/>
              </a:ext>
            </a:extLst>
          </p:cNvPr>
          <p:cNvPicPr>
            <a:picLocks noChangeAspect="1"/>
          </p:cNvPicPr>
          <p:nvPr/>
        </p:nvPicPr>
        <p:blipFill>
          <a:blip r:embed="rId6"/>
          <a:stretch>
            <a:fillRect/>
          </a:stretch>
        </p:blipFill>
        <p:spPr>
          <a:xfrm rot="19918586">
            <a:off x="792162" y="3596374"/>
            <a:ext cx="981075" cy="1076325"/>
          </a:xfrm>
          <a:prstGeom prst="rect">
            <a:avLst/>
          </a:prstGeom>
        </p:spPr>
      </p:pic>
      <p:pic>
        <p:nvPicPr>
          <p:cNvPr id="2" name="Audio 1">
            <a:hlinkClick r:id="" action="ppaction://media"/>
            <a:extLst>
              <a:ext uri="{FF2B5EF4-FFF2-40B4-BE49-F238E27FC236}">
                <a16:creationId xmlns:a16="http://schemas.microsoft.com/office/drawing/2014/main" id="{ED020ABD-593D-4BB6-B47B-4D73FA77A2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82275144"/>
      </p:ext>
    </p:extLst>
  </p:cSld>
  <p:clrMapOvr>
    <a:masterClrMapping/>
  </p:clrMapOvr>
  <mc:AlternateContent xmlns:mc="http://schemas.openxmlformats.org/markup-compatibility/2006">
    <mc:Choice xmlns:p14="http://schemas.microsoft.com/office/powerpoint/2010/main" Requires="p14">
      <p:transition spd="slow" p14:dur="2000" advTm="32620"/>
    </mc:Choice>
    <mc:Fallback>
      <p:transition spd="slow" advTm="32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8671" y="422127"/>
            <a:ext cx="11367666" cy="646331"/>
          </a:xfrm>
          <a:prstGeom prst="rect">
            <a:avLst/>
          </a:prstGeom>
          <a:noFill/>
        </p:spPr>
        <p:txBody>
          <a:bodyPr wrap="square" rtlCol="0">
            <a:spAutoFit/>
          </a:bodyPr>
          <a:lstStyle/>
          <a:p>
            <a:pPr lvl="0" fontAlgn="base">
              <a:spcBef>
                <a:spcPct val="0"/>
              </a:spcBef>
              <a:spcAft>
                <a:spcPct val="0"/>
              </a:spcAf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 Setting the scene</a:t>
            </a:r>
            <a:r>
              <a:rPr lang="en-US" sz="3600" dirty="0">
                <a:solidFill>
                  <a:srgbClr val="FF0000"/>
                </a:solidFill>
                <a:effectLst>
                  <a:outerShdw blurRad="38100" dist="38100" dir="2700000" algn="tl">
                    <a:srgbClr val="000000">
                      <a:alpha val="43137"/>
                    </a:srgbClr>
                  </a:outerShdw>
                </a:effectLst>
                <a:latin typeface="Arial" charset="0"/>
                <a:ea typeface="ＭＳ Ｐゴシック"/>
              </a:rPr>
              <a:t>.</a:t>
            </a:r>
            <a:endPar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endParaRPr>
          </a:p>
        </p:txBody>
      </p:sp>
      <p:sp>
        <p:nvSpPr>
          <p:cNvPr id="7" name="TextBox 6">
            <a:extLst>
              <a:ext uri="{FF2B5EF4-FFF2-40B4-BE49-F238E27FC236}">
                <a16:creationId xmlns:a16="http://schemas.microsoft.com/office/drawing/2014/main" id="{5362F7DC-8781-44FF-A6FF-F59652988509}"/>
              </a:ext>
            </a:extLst>
          </p:cNvPr>
          <p:cNvSpPr txBox="1"/>
          <p:nvPr/>
        </p:nvSpPr>
        <p:spPr>
          <a:xfrm>
            <a:off x="546101" y="1634412"/>
            <a:ext cx="11233732" cy="483664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AU" sz="2000" dirty="0">
                <a:latin typeface="Corbel Light" panose="020B0303020204020204" pitchFamily="34" charset="0"/>
                <a:cs typeface="Arial" panose="020B0604020202020204" pitchFamily="34" charset="0"/>
              </a:rPr>
              <a:t>A recent investigative series by Simon Elvery from ABC News’ Interactive Digital Storytelling Unit uncovers some of the challenges. </a:t>
            </a:r>
          </a:p>
          <a:p>
            <a:pPr marL="285750" indent="-285750">
              <a:lnSpc>
                <a:spcPct val="150000"/>
              </a:lnSpc>
              <a:buFont typeface="Wingdings" panose="05000000000000000000" pitchFamily="2" charset="2"/>
              <a:buChar char="§"/>
            </a:pPr>
            <a:r>
              <a:rPr lang="en-AU" sz="2000" dirty="0">
                <a:latin typeface="Corbel Light" panose="020B0303020204020204" pitchFamily="34" charset="0"/>
                <a:cs typeface="Arial" panose="020B0604020202020204" pitchFamily="34" charset="0"/>
              </a:rPr>
              <a:t>He recorded every time his phone was asked for data over a week – </a:t>
            </a:r>
          </a:p>
          <a:p>
            <a:pPr marL="285750" indent="-285750">
              <a:lnSpc>
                <a:spcPct val="150000"/>
              </a:lnSpc>
              <a:buFont typeface="Wingdings" panose="05000000000000000000" pitchFamily="2" charset="2"/>
              <a:buChar char="§"/>
            </a:pPr>
            <a:endParaRPr lang="en-AU" sz="2000" dirty="0">
              <a:latin typeface="Corbel Light" panose="020B0303020204020204" pitchFamily="34" charset="0"/>
              <a:cs typeface="Arial" panose="020B0604020202020204" pitchFamily="34" charset="0"/>
            </a:endParaRPr>
          </a:p>
          <a:p>
            <a:pPr marL="285750" indent="-285750">
              <a:lnSpc>
                <a:spcPct val="150000"/>
              </a:lnSpc>
              <a:buFont typeface="Wingdings" panose="05000000000000000000" pitchFamily="2" charset="2"/>
              <a:buChar char="§"/>
            </a:pPr>
            <a:endParaRPr lang="en-AU" sz="2000" dirty="0">
              <a:latin typeface="Corbel Light" panose="020B0303020204020204" pitchFamily="34" charset="0"/>
              <a:cs typeface="Arial" panose="020B0604020202020204" pitchFamily="34" charset="0"/>
            </a:endParaRPr>
          </a:p>
          <a:p>
            <a:pPr marL="285750" indent="-285750">
              <a:lnSpc>
                <a:spcPct val="150000"/>
              </a:lnSpc>
              <a:buFont typeface="Wingdings" panose="05000000000000000000" pitchFamily="2" charset="2"/>
              <a:buChar char="§"/>
            </a:pPr>
            <a:endParaRPr lang="en-AU" sz="2000" dirty="0">
              <a:latin typeface="Corbel Light" panose="020B0303020204020204" pitchFamily="34" charset="0"/>
              <a:cs typeface="Arial" panose="020B0604020202020204" pitchFamily="34" charset="0"/>
            </a:endParaRPr>
          </a:p>
          <a:p>
            <a:pPr marL="285750" indent="-285750">
              <a:lnSpc>
                <a:spcPct val="150000"/>
              </a:lnSpc>
              <a:buFont typeface="Wingdings" panose="05000000000000000000" pitchFamily="2" charset="2"/>
              <a:buChar char="§"/>
            </a:pPr>
            <a:endParaRPr lang="en-AU" sz="2000" dirty="0">
              <a:latin typeface="Corbel Light" panose="020B0303020204020204" pitchFamily="34" charset="0"/>
              <a:cs typeface="Arial" panose="020B0604020202020204" pitchFamily="34" charset="0"/>
            </a:endParaRPr>
          </a:p>
          <a:p>
            <a:pPr marL="285750" indent="-285750">
              <a:lnSpc>
                <a:spcPct val="150000"/>
              </a:lnSpc>
              <a:buFont typeface="Wingdings" panose="05000000000000000000" pitchFamily="2" charset="2"/>
              <a:buChar char="§"/>
            </a:pPr>
            <a:endParaRPr lang="en-AU" sz="800" dirty="0">
              <a:latin typeface="Corbel Light" panose="020B0303020204020204" pitchFamily="34" charset="0"/>
              <a:cs typeface="Arial" panose="020B0604020202020204" pitchFamily="34" charset="0"/>
            </a:endParaRPr>
          </a:p>
          <a:p>
            <a:pPr marL="285750" indent="-285750">
              <a:lnSpc>
                <a:spcPct val="150000"/>
              </a:lnSpc>
              <a:buFont typeface="Wingdings" panose="05000000000000000000" pitchFamily="2" charset="2"/>
              <a:buChar char="§"/>
            </a:pPr>
            <a:r>
              <a:rPr lang="en-AU" sz="2000" dirty="0">
                <a:latin typeface="Corbel Light" panose="020B0303020204020204" pitchFamily="34" charset="0"/>
                <a:cs typeface="Arial" panose="020B0604020202020204" pitchFamily="34" charset="0"/>
              </a:rPr>
              <a:t>It turned out to be more than </a:t>
            </a:r>
            <a:r>
              <a:rPr lang="en-AU" sz="4000" b="1" dirty="0">
                <a:solidFill>
                  <a:srgbClr val="FF0000"/>
                </a:solidFill>
                <a:latin typeface="Corbel Light" panose="020B0303020204020204" pitchFamily="34" charset="0"/>
                <a:cs typeface="Arial" panose="020B0604020202020204" pitchFamily="34" charset="0"/>
              </a:rPr>
              <a:t>300,000 times</a:t>
            </a:r>
            <a:r>
              <a:rPr lang="en-AU" dirty="0">
                <a:latin typeface="Corbel Light" panose="020B0303020204020204" pitchFamily="34" charset="0"/>
                <a:cs typeface="Arial" panose="020B0604020202020204" pitchFamily="34" charset="0"/>
              </a:rPr>
              <a:t>. </a:t>
            </a:r>
          </a:p>
          <a:p>
            <a:pPr marL="285750" indent="-285750">
              <a:lnSpc>
                <a:spcPct val="150000"/>
              </a:lnSpc>
              <a:buFont typeface="Wingdings" panose="05000000000000000000" pitchFamily="2" charset="2"/>
              <a:buChar char="§"/>
            </a:pPr>
            <a:r>
              <a:rPr lang="en-AU" sz="2000" dirty="0">
                <a:latin typeface="Corbel Light" panose="020B0303020204020204" pitchFamily="34" charset="0"/>
                <a:cs typeface="Arial" panose="020B0604020202020204" pitchFamily="34" charset="0"/>
              </a:rPr>
              <a:t>On a single night Simon’s phone made contact with 46 domains!</a:t>
            </a:r>
          </a:p>
        </p:txBody>
      </p:sp>
      <p:pic>
        <p:nvPicPr>
          <p:cNvPr id="2" name="Picture 1">
            <a:extLst>
              <a:ext uri="{FF2B5EF4-FFF2-40B4-BE49-F238E27FC236}">
                <a16:creationId xmlns:a16="http://schemas.microsoft.com/office/drawing/2014/main" id="{A989861F-5959-4D5F-94DA-0A583469BD80}"/>
              </a:ext>
            </a:extLst>
          </p:cNvPr>
          <p:cNvPicPr>
            <a:picLocks noChangeAspect="1"/>
          </p:cNvPicPr>
          <p:nvPr/>
        </p:nvPicPr>
        <p:blipFill>
          <a:blip r:embed="rId4"/>
          <a:stretch>
            <a:fillRect/>
          </a:stretch>
        </p:blipFill>
        <p:spPr>
          <a:xfrm>
            <a:off x="923924" y="3232468"/>
            <a:ext cx="3711575" cy="1855788"/>
          </a:xfrm>
          <a:prstGeom prst="rect">
            <a:avLst/>
          </a:prstGeom>
        </p:spPr>
      </p:pic>
      <p:pic>
        <p:nvPicPr>
          <p:cNvPr id="3" name="Audio 2">
            <a:hlinkClick r:id="" action="ppaction://media"/>
            <a:extLst>
              <a:ext uri="{FF2B5EF4-FFF2-40B4-BE49-F238E27FC236}">
                <a16:creationId xmlns:a16="http://schemas.microsoft.com/office/drawing/2014/main" id="{E4AEEB11-4D7A-4CEB-BE9E-0355538605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11753231"/>
      </p:ext>
    </p:extLst>
  </p:cSld>
  <p:clrMapOvr>
    <a:masterClrMapping/>
  </p:clrMapOvr>
  <mc:AlternateContent xmlns:mc="http://schemas.openxmlformats.org/markup-compatibility/2006">
    <mc:Choice xmlns:p14="http://schemas.microsoft.com/office/powerpoint/2010/main" Requires="p14">
      <p:transition spd="slow" p14:dur="2000" advTm="46384"/>
    </mc:Choice>
    <mc:Fallback>
      <p:transition spd="slow" advTm="46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43886" y="415317"/>
            <a:ext cx="107961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Privacy / In the news</a:t>
            </a:r>
            <a:r>
              <a:rPr lang="en-US" sz="3600" dirty="0">
                <a:solidFill>
                  <a:srgbClr val="FF0000"/>
                </a:solidFill>
                <a:latin typeface="Arial" charset="0"/>
                <a:ea typeface="ＭＳ Ｐゴシック"/>
              </a:rPr>
              <a:t>.</a:t>
            </a:r>
          </a:p>
        </p:txBody>
      </p:sp>
      <p:pic>
        <p:nvPicPr>
          <p:cNvPr id="8" name="Picture 7">
            <a:extLst>
              <a:ext uri="{FF2B5EF4-FFF2-40B4-BE49-F238E27FC236}">
                <a16:creationId xmlns:a16="http://schemas.microsoft.com/office/drawing/2014/main" id="{28A01F3E-4159-4AFD-B3E1-23637F79FECE}"/>
              </a:ext>
            </a:extLst>
          </p:cNvPr>
          <p:cNvPicPr>
            <a:picLocks noChangeAspect="1"/>
          </p:cNvPicPr>
          <p:nvPr/>
        </p:nvPicPr>
        <p:blipFill>
          <a:blip r:embed="rId4"/>
          <a:stretch>
            <a:fillRect/>
          </a:stretch>
        </p:blipFill>
        <p:spPr>
          <a:xfrm>
            <a:off x="558800" y="1887085"/>
            <a:ext cx="6888105" cy="2392815"/>
          </a:xfrm>
          <a:prstGeom prst="rect">
            <a:avLst/>
          </a:prstGeom>
          <a:ln>
            <a:solidFill>
              <a:schemeClr val="tx1"/>
            </a:solidFill>
          </a:ln>
        </p:spPr>
      </p:pic>
      <p:sp>
        <p:nvSpPr>
          <p:cNvPr id="9" name="TextBox 8">
            <a:extLst>
              <a:ext uri="{FF2B5EF4-FFF2-40B4-BE49-F238E27FC236}">
                <a16:creationId xmlns:a16="http://schemas.microsoft.com/office/drawing/2014/main" id="{060015F1-88B6-4A41-89FB-F633DED9D8D3}"/>
              </a:ext>
            </a:extLst>
          </p:cNvPr>
          <p:cNvSpPr txBox="1"/>
          <p:nvPr/>
        </p:nvSpPr>
        <p:spPr>
          <a:xfrm>
            <a:off x="558800" y="4584700"/>
            <a:ext cx="10922000" cy="133369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AU" sz="2000" dirty="0">
                <a:solidFill>
                  <a:schemeClr val="bg1"/>
                </a:solidFill>
                <a:highlight>
                  <a:srgbClr val="FF0000"/>
                </a:highlight>
                <a:latin typeface="Corbel Light" panose="020B0303020204020204" pitchFamily="34" charset="0"/>
                <a:cs typeface="Arial" panose="020B0604020202020204" pitchFamily="34" charset="0"/>
              </a:rPr>
              <a:t>Google Pixel phone</a:t>
            </a:r>
          </a:p>
          <a:p>
            <a:pPr marL="285750" indent="-285750">
              <a:lnSpc>
                <a:spcPct val="150000"/>
              </a:lnSpc>
              <a:buFont typeface="Wingdings" panose="05000000000000000000" pitchFamily="2" charset="2"/>
              <a:buChar char="§"/>
            </a:pPr>
            <a:r>
              <a:rPr lang="en-AU" dirty="0">
                <a:latin typeface="Corbel Light" panose="020B0303020204020204" pitchFamily="34" charset="0"/>
                <a:cs typeface="Arial" panose="020B0604020202020204" pitchFamily="34" charset="0"/>
              </a:rPr>
              <a:t>Impression that selecting ‘Turn Location History Off’ would stop the tracking. It didn’t. If you let other Apps run such as Google Maps, your location data was recorded.</a:t>
            </a:r>
          </a:p>
        </p:txBody>
      </p:sp>
      <p:pic>
        <p:nvPicPr>
          <p:cNvPr id="21506" name="Picture 2" descr="Amazon.com: Google Pixel 5 - 5G Android Phone - Water Resistant - Unlocked  Smartphone with Night Sight and Ultrawide Lens - Sorta Sage">
            <a:extLst>
              <a:ext uri="{FF2B5EF4-FFF2-40B4-BE49-F238E27FC236}">
                <a16:creationId xmlns:a16="http://schemas.microsoft.com/office/drawing/2014/main" id="{D9B66313-56FD-456D-BBF4-4EC93C467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2136775"/>
            <a:ext cx="2574925" cy="257492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10B6F117-3758-4D3A-8080-AFE6890AED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42020772"/>
      </p:ext>
    </p:extLst>
  </p:cSld>
  <p:clrMapOvr>
    <a:masterClrMapping/>
  </p:clrMapOvr>
  <mc:AlternateContent xmlns:mc="http://schemas.openxmlformats.org/markup-compatibility/2006">
    <mc:Choice xmlns:p14="http://schemas.microsoft.com/office/powerpoint/2010/main" Requires="p14">
      <p:transition spd="slow" p14:dur="2000" advTm="34058"/>
    </mc:Choice>
    <mc:Fallback>
      <p:transition spd="slow" advTm="3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Can you join in the ‘conversation circle’ on Privacy</a:t>
            </a:r>
            <a:r>
              <a:rPr lang="en-US" sz="3600" dirty="0">
                <a:solidFill>
                  <a:srgbClr val="FF0000"/>
                </a:solidFill>
                <a:latin typeface="Arial" charset="0"/>
                <a:ea typeface="ＭＳ Ｐゴシック"/>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1881990"/>
          </a:xfrm>
          <a:prstGeom prst="rect">
            <a:avLst/>
          </a:prstGeom>
          <a:noFill/>
        </p:spPr>
        <p:txBody>
          <a:bodyPr wrap="square" rtlCol="0">
            <a:spAutoFit/>
          </a:bodyPr>
          <a:lstStyle/>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Corbel Light" panose="020B0303020204020204" pitchFamily="34" charset="0"/>
                <a:ea typeface="ＭＳ Ｐゴシック"/>
                <a:cs typeface="Arial"/>
              </a:rPr>
              <a:t>What is </a:t>
            </a:r>
            <a:r>
              <a:rPr lang="en-US" sz="2000" dirty="0">
                <a:solidFill>
                  <a:schemeClr val="bg1"/>
                </a:solidFill>
                <a:highlight>
                  <a:srgbClr val="FF0000"/>
                </a:highlight>
                <a:latin typeface="Corbel Light" panose="020B0303020204020204" pitchFamily="34" charset="0"/>
                <a:ea typeface="ＭＳ Ｐゴシック"/>
                <a:cs typeface="Arial"/>
              </a:rPr>
              <a:t>your current level of professionalism on the topic of Privacy?</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Corbel Light" panose="020B0303020204020204" pitchFamily="34" charset="0"/>
                <a:ea typeface="ＭＳ Ｐゴシック"/>
                <a:cs typeface="Arial"/>
              </a:rPr>
              <a:t>“Those </a:t>
            </a:r>
            <a:r>
              <a:rPr lang="en-US" sz="2000" dirty="0">
                <a:solidFill>
                  <a:schemeClr val="bg1"/>
                </a:solidFill>
                <a:highlight>
                  <a:srgbClr val="FF0000"/>
                </a:highlight>
                <a:latin typeface="Corbel Light" panose="020B0303020204020204" pitchFamily="34" charset="0"/>
                <a:ea typeface="ＭＳ Ｐゴシック"/>
                <a:cs typeface="Arial"/>
              </a:rPr>
              <a:t>Metadata laws are crazy!</a:t>
            </a:r>
            <a:r>
              <a:rPr lang="en-US" sz="2000" dirty="0">
                <a:solidFill>
                  <a:schemeClr val="bg1"/>
                </a:solidFill>
                <a:latin typeface="Corbel Light" panose="020B0303020204020204" pitchFamily="34" charset="0"/>
                <a:ea typeface="ＭＳ Ｐゴシック"/>
                <a:cs typeface="Arial"/>
              </a:rPr>
              <a:t> </a:t>
            </a:r>
            <a:r>
              <a:rPr lang="en-US" sz="2000" dirty="0">
                <a:solidFill>
                  <a:prstClr val="black"/>
                </a:solidFill>
                <a:latin typeface="Corbel Light" panose="020B0303020204020204" pitchFamily="34" charset="0"/>
                <a:ea typeface="ＭＳ Ｐゴシック"/>
                <a:cs typeface="Arial"/>
              </a:rPr>
              <a:t>What do you think?”</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Corbel Light" panose="020B0303020204020204" pitchFamily="34" charset="0"/>
                <a:ea typeface="ＭＳ Ｐゴシック"/>
                <a:cs typeface="Arial"/>
              </a:rPr>
              <a:t>“How about that </a:t>
            </a:r>
            <a:r>
              <a:rPr lang="en-US" sz="2000" dirty="0">
                <a:solidFill>
                  <a:schemeClr val="bg1"/>
                </a:solidFill>
                <a:highlight>
                  <a:srgbClr val="FF0000"/>
                </a:highlight>
                <a:latin typeface="Corbel Light" panose="020B0303020204020204" pitchFamily="34" charset="0"/>
                <a:ea typeface="ＭＳ Ｐゴシック"/>
                <a:cs typeface="Arial"/>
              </a:rPr>
              <a:t>Cambridge Analytica</a:t>
            </a:r>
            <a:r>
              <a:rPr lang="en-US" sz="2000" dirty="0">
                <a:solidFill>
                  <a:schemeClr val="bg1"/>
                </a:solidFill>
                <a:latin typeface="Corbel Light" panose="020B0303020204020204" pitchFamily="34" charset="0"/>
                <a:ea typeface="ＭＳ Ｐゴシック"/>
                <a:cs typeface="Arial"/>
              </a:rPr>
              <a:t> </a:t>
            </a:r>
            <a:r>
              <a:rPr lang="en-US" sz="2000" dirty="0">
                <a:solidFill>
                  <a:prstClr val="black"/>
                </a:solidFill>
                <a:latin typeface="Corbel Light" panose="020B0303020204020204" pitchFamily="34" charset="0"/>
                <a:ea typeface="ＭＳ Ｐゴシック"/>
                <a:cs typeface="Arial"/>
              </a:rPr>
              <a:t>thing!”</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Corbel Light" panose="020B0303020204020204" pitchFamily="34" charset="0"/>
                <a:ea typeface="ＭＳ Ｐゴシック"/>
                <a:cs typeface="Arial"/>
              </a:rPr>
              <a:t>“Did you hear the latest issue with </a:t>
            </a:r>
            <a:r>
              <a:rPr lang="en-US" sz="2000" dirty="0">
                <a:solidFill>
                  <a:schemeClr val="bg1"/>
                </a:solidFill>
                <a:highlight>
                  <a:srgbClr val="FF0000"/>
                </a:highlight>
                <a:latin typeface="Corbel Light" panose="020B0303020204020204" pitchFamily="34" charset="0"/>
                <a:ea typeface="ＭＳ Ｐゴシック"/>
                <a:cs typeface="Arial"/>
              </a:rPr>
              <a:t>FB and the GDPR</a:t>
            </a:r>
            <a:r>
              <a:rPr lang="en-US" sz="2000" dirty="0">
                <a:solidFill>
                  <a:prstClr val="black"/>
                </a:solidFill>
                <a:latin typeface="Corbel Light" panose="020B0303020204020204" pitchFamily="34" charset="0"/>
                <a:ea typeface="ＭＳ Ｐゴシック"/>
                <a:cs typeface="Arial"/>
              </a:rPr>
              <a:t>?”</a:t>
            </a:r>
          </a:p>
        </p:txBody>
      </p:sp>
      <p:pic>
        <p:nvPicPr>
          <p:cNvPr id="5" name="Picture 4">
            <a:extLst>
              <a:ext uri="{FF2B5EF4-FFF2-40B4-BE49-F238E27FC236}">
                <a16:creationId xmlns:a16="http://schemas.microsoft.com/office/drawing/2014/main" id="{FCA52C14-038A-4274-9FA0-A93AD6EBC408}"/>
              </a:ext>
            </a:extLst>
          </p:cNvPr>
          <p:cNvPicPr>
            <a:picLocks noChangeAspect="1"/>
          </p:cNvPicPr>
          <p:nvPr/>
        </p:nvPicPr>
        <p:blipFill>
          <a:blip r:embed="rId4"/>
          <a:stretch>
            <a:fillRect/>
          </a:stretch>
        </p:blipFill>
        <p:spPr>
          <a:xfrm>
            <a:off x="4839329" y="3984287"/>
            <a:ext cx="3267485" cy="245839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64619A-FB6C-4F55-A8F0-B6B4EEE2EF02}"/>
              </a:ext>
            </a:extLst>
          </p:cNvPr>
          <p:cNvPicPr>
            <a:picLocks noChangeAspect="1"/>
          </p:cNvPicPr>
          <p:nvPr/>
        </p:nvPicPr>
        <p:blipFill>
          <a:blip r:embed="rId5"/>
          <a:stretch>
            <a:fillRect/>
          </a:stretch>
        </p:blipFill>
        <p:spPr>
          <a:xfrm>
            <a:off x="1013455" y="3984287"/>
            <a:ext cx="3277859" cy="2458395"/>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72C65937-43B0-4B67-8D03-1CB5B16E63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15700062"/>
      </p:ext>
    </p:extLst>
  </p:cSld>
  <p:clrMapOvr>
    <a:masterClrMapping/>
  </p:clrMapOvr>
  <mc:AlternateContent xmlns:mc="http://schemas.openxmlformats.org/markup-compatibility/2006">
    <mc:Choice xmlns:p14="http://schemas.microsoft.com/office/powerpoint/2010/main" Requires="p14">
      <p:transition spd="slow" p14:dur="2000" advTm="42023"/>
    </mc:Choice>
    <mc:Fallback>
      <p:transition spd="slow" advTm="42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4177</TotalTime>
  <Words>1170</Words>
  <Application>Microsoft Office PowerPoint</Application>
  <PresentationFormat>Widescreen</PresentationFormat>
  <Paragraphs>128</Paragraphs>
  <Slides>25</Slides>
  <Notes>5</Notes>
  <HiddenSlides>0</HiddenSlides>
  <MMClips>23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Barlow Light</vt:lpstr>
      <vt:lpstr>Barlow SemiBold</vt:lpstr>
      <vt:lpstr>Calibri</vt:lpstr>
      <vt:lpstr>Corbel</vt:lpstr>
      <vt:lpstr>Corbel Light</vt:lpstr>
      <vt:lpstr>Courier New</vt:lpstr>
      <vt:lpstr>Wingdings</vt:lpstr>
      <vt:lpstr>Wingdings 2</vt:lpstr>
      <vt:lpstr>Wingdings 3</vt:lpstr>
      <vt:lpstr>Module</vt:lpstr>
      <vt:lpstr>Privacy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Sargent</dc:creator>
  <cp:lastModifiedBy>Stuart McLoughlin</cp:lastModifiedBy>
  <cp:revision>252</cp:revision>
  <dcterms:created xsi:type="dcterms:W3CDTF">2020-03-27T08:41:07Z</dcterms:created>
  <dcterms:modified xsi:type="dcterms:W3CDTF">2022-12-21T02:55:16Z</dcterms:modified>
</cp:coreProperties>
</file>